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</p:sldMasterIdLst>
  <p:notesMasterIdLst>
    <p:notesMasterId r:id="rId31"/>
  </p:notesMasterIdLst>
  <p:sldIdLst>
    <p:sldId id="291" r:id="rId4"/>
    <p:sldId id="339" r:id="rId5"/>
    <p:sldId id="284" r:id="rId6"/>
    <p:sldId id="294" r:id="rId7"/>
    <p:sldId id="353" r:id="rId8"/>
    <p:sldId id="295" r:id="rId9"/>
    <p:sldId id="296" r:id="rId10"/>
    <p:sldId id="299" r:id="rId11"/>
    <p:sldId id="355" r:id="rId12"/>
    <p:sldId id="298" r:id="rId13"/>
    <p:sldId id="300" r:id="rId14"/>
    <p:sldId id="319" r:id="rId15"/>
    <p:sldId id="320" r:id="rId16"/>
    <p:sldId id="322" r:id="rId17"/>
    <p:sldId id="332" r:id="rId18"/>
    <p:sldId id="302" r:id="rId19"/>
    <p:sldId id="354" r:id="rId20"/>
    <p:sldId id="314" r:id="rId21"/>
    <p:sldId id="323" r:id="rId22"/>
    <p:sldId id="333" r:id="rId23"/>
    <p:sldId id="346" r:id="rId24"/>
    <p:sldId id="347" r:id="rId25"/>
    <p:sldId id="348" r:id="rId26"/>
    <p:sldId id="349" r:id="rId27"/>
    <p:sldId id="350" r:id="rId28"/>
    <p:sldId id="352" r:id="rId29"/>
    <p:sldId id="282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84CC"/>
    <a:srgbClr val="000000"/>
    <a:srgbClr val="35759D"/>
    <a:srgbClr val="78ADCD"/>
    <a:srgbClr val="03136A"/>
    <a:srgbClr val="35B19D"/>
    <a:srgbClr val="FFFF00"/>
    <a:srgbClr val="B3D3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5596" autoAdjust="0"/>
  </p:normalViewPr>
  <p:slideViewPr>
    <p:cSldViewPr>
      <p:cViewPr varScale="1">
        <p:scale>
          <a:sx n="66" d="100"/>
          <a:sy n="66" d="100"/>
        </p:scale>
        <p:origin x="-6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7C5033-1EBE-40B3-8618-744CD6C75C34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5FCA5-872C-4696-A6EC-4C9DCBDEDF8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350868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119941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24692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299123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72400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159431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B60B-471C-4AA0-8958-F1947A32D75F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90730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B60B-471C-4AA0-8958-F1947A32D75F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61870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3120482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290684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203555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B60B-471C-4AA0-8958-F1947A32D75F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92447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B60B-471C-4AA0-8958-F1947A32D75F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83731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17888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2B60B-471C-4AA0-8958-F1947A32D75F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99582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5790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17674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141448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97F4B-15C3-4105-AD7E-681C486B03C0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xmlns="" val="200258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1219200"/>
            <a:ext cx="4648200" cy="1524000"/>
          </a:xfrm>
          <a:prstGeom prst="rect">
            <a:avLst/>
          </a:prstGeom>
          <a:solidFill>
            <a:srgbClr val="198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775" y="12954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  <a:endParaRPr lang="en-US" altLang="tr-T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775" y="1981200"/>
            <a:ext cx="77724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 smtClean="0"/>
              <a:t>Asıl alt başlık stilini düzenlemek için tıklayın</a:t>
            </a:r>
            <a:endParaRPr lang="en-US" altLang="tr-T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267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172200" y="457200"/>
            <a:ext cx="1981200" cy="55467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791200" cy="55467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7244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3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543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96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99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3959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81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2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57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37308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061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3912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4583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81905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404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38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104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0533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27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  <a:endParaRPr lang="en-US" altLang="tr-T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tr-TR" altLang="tr-TR" noProof="0" smtClean="0"/>
              <a:t>Asıl alt başlık stilini düzenlemek için tıklayın</a:t>
            </a:r>
            <a:endParaRPr lang="en-US" altLang="tr-TR" noProof="0" smtClean="0"/>
          </a:p>
        </p:txBody>
      </p:sp>
    </p:spTree>
    <p:extLst>
      <p:ext uri="{BB962C8B-B14F-4D97-AF65-F5344CB8AC3E}">
        <p14:creationId xmlns:p14="http://schemas.microsoft.com/office/powerpoint/2010/main" xmlns="" val="29476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xmlns="" val="1014466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9255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xmlns="" val="1768397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10875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9757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7543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8169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xmlns="" val="2961946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xmlns="" val="3284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43856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613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3581400" cy="38703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581400" cy="38703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869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862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361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919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xmlns="" val="289562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xmlns="" val="67920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3600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5759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5759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5759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5759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5759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0297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4259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microsoft.com/office/2007/relationships/hdphoto" Target="../media/hdphoto1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41762"/>
            <a:ext cx="81534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tr-TR" altLang="tr-TR" b="1" dirty="0" smtClean="0"/>
              <a:t>Ulaştırma Elektronik Takip ve Denetim Sistemi</a:t>
            </a:r>
          </a:p>
          <a:p>
            <a:r>
              <a:rPr lang="tr-TR" altLang="tr-TR" b="1" dirty="0" smtClean="0"/>
              <a:t>Teknik Sunum</a:t>
            </a:r>
          </a:p>
          <a:p>
            <a:r>
              <a:rPr lang="tr-TR" altLang="tr-TR" b="1" dirty="0" smtClean="0"/>
              <a:t>2019</a:t>
            </a:r>
            <a:endParaRPr lang="en-US" altLang="tr-TR" b="1" dirty="0"/>
          </a:p>
          <a:p>
            <a:endParaRPr lang="en-US" altLang="tr-TR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2636912"/>
            <a:ext cx="8153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tr-TR" altLang="tr-TR" b="1" dirty="0" smtClean="0"/>
              <a:t>U-ETDS</a:t>
            </a:r>
            <a:endParaRPr lang="en-US" alt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0968"/>
            <a:ext cx="1030610" cy="10306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37695" y1="51563" x2="37695" y2="51563"/>
                        <a14:foregroundMark x1="59375" y1="57813" x2="59375" y2="57813"/>
                        <a14:foregroundMark x1="55078" y1="58203" x2="55078" y2="58203"/>
                        <a14:foregroundMark x1="47070" y1="52539" x2="47070" y2="52539"/>
                        <a14:foregroundMark x1="46484" y1="45508" x2="46484" y2="45508"/>
                        <a14:foregroundMark x1="38086" y1="41602" x2="38086" y2="41602"/>
                        <a14:foregroundMark x1="40625" y1="43945" x2="40625" y2="43945"/>
                        <a14:foregroundMark x1="59570" y1="43750" x2="59570" y2="43750"/>
                        <a14:foregroundMark x1="66016" y1="44531" x2="66016" y2="44531"/>
                        <a14:foregroundMark x1="71484" y1="46680" x2="71484" y2="46680"/>
                        <a14:foregroundMark x1="64844" y1="56055" x2="64844" y2="56055"/>
                        <a14:foregroundMark x1="68359" y1="56641" x2="68359" y2="56641"/>
                        <a14:foregroundMark x1="68555" y1="53906" x2="68555" y2="53906"/>
                        <a14:foregroundMark x1="69336" y1="51758" x2="69336" y2="51758"/>
                        <a14:foregroundMark x1="38086" y1="55078" x2="38086" y2="55078"/>
                        <a14:foregroundMark x1="38086" y1="55078" x2="38086" y2="55078"/>
                        <a14:foregroundMark x1="41211" y1="58398" x2="41211" y2="58398"/>
                        <a14:foregroundMark x1="32422" y1="43555" x2="32422" y2="43555"/>
                        <a14:foregroundMark x1="33984" y1="54102" x2="33984" y2="54102"/>
                        <a14:foregroundMark x1="55469" y1="63477" x2="55469" y2="63477"/>
                        <a14:foregroundMark x1="55273" y1="62891" x2="55273" y2="62891"/>
                        <a14:foregroundMark x1="53906" y1="51367" x2="53906" y2="51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74" y="3121210"/>
            <a:ext cx="1046502" cy="104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04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715963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rgbClr val="000000"/>
                </a:solidFill>
              </a:rPr>
              <a:t>U-ETDS Veri Transferi</a:t>
            </a:r>
            <a:endParaRPr lang="en-US" altLang="tr-TR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61501" y="1161399"/>
            <a:ext cx="693420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altLang="tr-TR" sz="4000" b="1" dirty="0" smtClean="0">
                <a:solidFill>
                  <a:srgbClr val="FF0000"/>
                </a:solidFill>
              </a:rPr>
              <a:t>2</a:t>
            </a:r>
            <a:r>
              <a:rPr lang="tr-TR" altLang="tr-TR" sz="4000" b="1" dirty="0">
                <a:solidFill>
                  <a:srgbClr val="FF0000"/>
                </a:solidFill>
              </a:rPr>
              <a:t>)</a:t>
            </a:r>
            <a:r>
              <a:rPr lang="tr-TR" altLang="tr-TR" sz="4000" b="1" dirty="0" smtClean="0">
                <a:solidFill>
                  <a:srgbClr val="FF0000"/>
                </a:solidFill>
              </a:rPr>
              <a:t> Web Servis</a:t>
            </a:r>
            <a:endParaRPr lang="en-US" altLang="tr-TR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1919908" y="2215488"/>
            <a:ext cx="70567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b="1" dirty="0" smtClean="0">
                <a:solidFill>
                  <a:srgbClr val="000000"/>
                </a:solidFill>
              </a:rPr>
              <a:t>Herhangi bir Bilgisayar Programı </a:t>
            </a:r>
            <a:r>
              <a:rPr lang="tr-TR" altLang="tr-TR" b="1" i="1" dirty="0" smtClean="0">
                <a:solidFill>
                  <a:srgbClr val="FF0000"/>
                </a:solidFill>
              </a:rPr>
              <a:t>Kullanan</a:t>
            </a:r>
            <a:r>
              <a:rPr lang="tr-TR" altLang="tr-TR" b="1" dirty="0" smtClean="0">
                <a:solidFill>
                  <a:srgbClr val="000000"/>
                </a:solidFill>
              </a:rPr>
              <a:t> Taşımacılar bu yöntemi kullanacaktır.</a:t>
            </a:r>
            <a:endParaRPr lang="en-US" altLang="tr-TR" b="1" dirty="0" smtClean="0">
              <a:solidFill>
                <a:srgbClr val="000000"/>
              </a:solidFill>
            </a:endParaRPr>
          </a:p>
          <a:p>
            <a:endParaRPr lang="ru-RU" altLang="tr-TR" sz="4000" dirty="0">
              <a:solidFill>
                <a:srgbClr val="0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865373" y="3933056"/>
            <a:ext cx="7141080" cy="2520281"/>
            <a:chOff x="1774320" y="3356991"/>
            <a:chExt cx="7141080" cy="2520281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4371" y="3717032"/>
              <a:ext cx="6911029" cy="2160240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837991" y="3537012"/>
              <a:ext cx="2016224" cy="31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9pPr>
            </a:lstStyle>
            <a:p>
              <a:r>
                <a:rPr lang="tr-TR" altLang="tr-TR" sz="1400" b="1" dirty="0" smtClean="0">
                  <a:solidFill>
                    <a:srgbClr val="C00000"/>
                  </a:solidFill>
                </a:rPr>
                <a:t>Bilgisayar Programı</a:t>
              </a:r>
              <a:endParaRPr lang="en-US" altLang="tr-T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7164288" y="3356991"/>
              <a:ext cx="1368152" cy="57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9pPr>
            </a:lstStyle>
            <a:p>
              <a:r>
                <a:rPr lang="tr-TR" altLang="tr-TR" sz="1400" b="1" dirty="0" smtClean="0">
                  <a:solidFill>
                    <a:srgbClr val="C00000"/>
                  </a:solidFill>
                </a:rPr>
                <a:t>U-ETDS</a:t>
              </a:r>
              <a:endParaRPr lang="en-US" altLang="tr-T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4818674" y="3849654"/>
              <a:ext cx="1224136" cy="423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9pPr>
            </a:lstStyle>
            <a:p>
              <a:r>
                <a:rPr lang="tr-TR" altLang="tr-TR" sz="1400" b="1" dirty="0" smtClean="0">
                  <a:solidFill>
                    <a:srgbClr val="C00000"/>
                  </a:solidFill>
                </a:rPr>
                <a:t>Web Servis</a:t>
              </a:r>
              <a:endParaRPr lang="en-US" altLang="tr-T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1774320" y="3367615"/>
              <a:ext cx="792088" cy="699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9pPr>
            </a:lstStyle>
            <a:p>
              <a:r>
                <a:rPr lang="tr-TR" altLang="tr-TR" sz="1400" b="1" dirty="0" smtClean="0">
                  <a:solidFill>
                    <a:srgbClr val="C00000"/>
                  </a:solidFill>
                </a:rPr>
                <a:t>Taşıma  </a:t>
              </a:r>
            </a:p>
            <a:p>
              <a:r>
                <a:rPr lang="tr-TR" altLang="tr-TR" sz="1400" b="1" dirty="0" smtClean="0">
                  <a:solidFill>
                    <a:srgbClr val="C00000"/>
                  </a:solidFill>
                </a:rPr>
                <a:t>Verileri</a:t>
              </a:r>
              <a:endParaRPr lang="en-US" altLang="tr-TR" sz="1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094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839" y="546621"/>
            <a:ext cx="6934200" cy="571947"/>
          </a:xfrm>
        </p:spPr>
        <p:txBody>
          <a:bodyPr/>
          <a:lstStyle/>
          <a:p>
            <a:r>
              <a:rPr lang="tr-TR" altLang="tr-TR" sz="3200" b="1" dirty="0" smtClean="0">
                <a:solidFill>
                  <a:srgbClr val="000000"/>
                </a:solidFill>
              </a:rPr>
              <a:t>Web-Servis ile veri transferi yapabilmek için neler gerekiyor?</a:t>
            </a:r>
            <a:endParaRPr lang="en-US" altLang="tr-TR" sz="3200" b="1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28041" y="1700808"/>
            <a:ext cx="688252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just"/>
            <a:r>
              <a:rPr lang="tr-TR" altLang="tr-TR" sz="2000" b="1" dirty="0" smtClean="0">
                <a:solidFill>
                  <a:srgbClr val="000000"/>
                </a:solidFill>
              </a:rPr>
              <a:t>1- Bilgisayar Programı,</a:t>
            </a:r>
          </a:p>
          <a:p>
            <a:pPr algn="just"/>
            <a:endParaRPr lang="tr-TR" altLang="tr-TR" sz="2000" b="1" dirty="0" smtClean="0">
              <a:solidFill>
                <a:srgbClr val="000000"/>
              </a:solidFill>
            </a:endParaRPr>
          </a:p>
          <a:p>
            <a:r>
              <a:rPr lang="tr-TR" altLang="tr-TR" sz="2000" b="1" dirty="0" smtClean="0">
                <a:solidFill>
                  <a:srgbClr val="000000"/>
                </a:solidFill>
              </a:rPr>
              <a:t>2- Ulaştırma ve Altyapı Bakanlığı tarafından    Web-Servis Yetkilendirmesi (Bölge Müdürlükleri veya</a:t>
            </a:r>
            <a:endParaRPr lang="tr-TR" altLang="tr-TR" sz="2000" b="1" dirty="0">
              <a:solidFill>
                <a:srgbClr val="000000"/>
              </a:solidFill>
            </a:endParaRPr>
          </a:p>
          <a:p>
            <a:r>
              <a:rPr lang="tr-TR" altLang="tr-TR" sz="2000" b="1" i="1" dirty="0">
                <a:solidFill>
                  <a:srgbClr val="000000"/>
                </a:solidFill>
              </a:rPr>
              <a:t>Firma Yetkilisi Tarafından </a:t>
            </a:r>
            <a:r>
              <a:rPr lang="tr-TR" altLang="tr-TR" sz="2000" b="1" i="1" dirty="0" smtClean="0">
                <a:solidFill>
                  <a:srgbClr val="000000"/>
                </a:solidFill>
              </a:rPr>
              <a:t>E-devlet üzerinden)</a:t>
            </a:r>
            <a:endParaRPr lang="tr-TR" altLang="tr-TR" sz="2000" b="1" dirty="0" smtClean="0">
              <a:solidFill>
                <a:srgbClr val="000000"/>
              </a:solidFill>
            </a:endParaRPr>
          </a:p>
          <a:p>
            <a:pPr algn="just"/>
            <a:r>
              <a:rPr lang="tr-TR" altLang="tr-TR" sz="2000" b="1" dirty="0" smtClean="0">
                <a:solidFill>
                  <a:srgbClr val="000000"/>
                </a:solidFill>
              </a:rPr>
              <a:t>3-Yetkilendirmeyi yapan Birime Taşımacının                 </a:t>
            </a:r>
            <a:r>
              <a:rPr lang="tr-TR" altLang="tr-TR" sz="2000" b="1" i="1" dirty="0" smtClean="0">
                <a:solidFill>
                  <a:srgbClr val="FF0000"/>
                </a:solidFill>
              </a:rPr>
              <a:t>Statik IP  </a:t>
            </a:r>
            <a:r>
              <a:rPr lang="tr-TR" altLang="tr-TR" sz="2000" b="1" dirty="0" smtClean="0">
                <a:solidFill>
                  <a:srgbClr val="000000"/>
                </a:solidFill>
              </a:rPr>
              <a:t>beyanı,</a:t>
            </a:r>
          </a:p>
          <a:p>
            <a:pPr algn="just"/>
            <a:endParaRPr lang="tr-TR" altLang="tr-TR" sz="2000" b="1" dirty="0">
              <a:solidFill>
                <a:srgbClr val="000000"/>
              </a:solidFill>
            </a:endParaRPr>
          </a:p>
          <a:p>
            <a:pPr algn="just"/>
            <a:r>
              <a:rPr lang="tr-TR" altLang="tr-TR" sz="2000" b="1" dirty="0" smtClean="0">
                <a:solidFill>
                  <a:srgbClr val="000000"/>
                </a:solidFill>
              </a:rPr>
              <a:t>4- Kullanılan Bilgisayar Programı üreticisinin       U-ETDS ye entegrasyonu için yapılacak teknik işlemler. </a:t>
            </a:r>
          </a:p>
          <a:p>
            <a:pPr algn="just"/>
            <a:endParaRPr lang="tr-TR" altLang="tr-TR" sz="2000" b="1" dirty="0" smtClean="0">
              <a:solidFill>
                <a:srgbClr val="000000"/>
              </a:solidFill>
            </a:endParaRPr>
          </a:p>
          <a:p>
            <a:pPr algn="just"/>
            <a:endParaRPr lang="en-US" altLang="tr-TR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76370" y="5445224"/>
            <a:ext cx="6934200" cy="101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just"/>
            <a:r>
              <a:rPr lang="tr-TR" altLang="tr-TR" sz="1800" b="1" i="1" dirty="0" smtClean="0">
                <a:solidFill>
                  <a:srgbClr val="FF0000"/>
                </a:solidFill>
              </a:rPr>
              <a:t>*** Web-Servis ile veri transferi yapacak taşımacı, yetkilendirme aşamasında beyan ettiği Statik IP üzerinden veri transferi yapabilir. Yetkilendirme sonrası</a:t>
            </a:r>
            <a:r>
              <a:rPr lang="tr-TR" altLang="tr-TR" sz="1800" b="1" i="1" dirty="0">
                <a:solidFill>
                  <a:srgbClr val="FF0000"/>
                </a:solidFill>
              </a:rPr>
              <a:t>;</a:t>
            </a:r>
            <a:r>
              <a:rPr lang="tr-TR" altLang="tr-TR" sz="1800" b="1" i="1" dirty="0" smtClean="0">
                <a:solidFill>
                  <a:srgbClr val="FF0000"/>
                </a:solidFill>
              </a:rPr>
              <a:t> </a:t>
            </a:r>
            <a:r>
              <a:rPr lang="tr-TR" altLang="tr-TR" sz="1800" b="1" dirty="0" err="1" smtClean="0">
                <a:solidFill>
                  <a:schemeClr val="accent4"/>
                </a:solidFill>
              </a:rPr>
              <a:t>ServisKullanıcıAdı</a:t>
            </a:r>
            <a:r>
              <a:rPr lang="tr-TR" altLang="tr-TR" sz="1800" b="1" dirty="0" smtClean="0">
                <a:solidFill>
                  <a:schemeClr val="accent4"/>
                </a:solidFill>
              </a:rPr>
              <a:t>, Şifre ve Tanımlı Statik IP </a:t>
            </a:r>
            <a:r>
              <a:rPr lang="tr-TR" altLang="tr-TR" sz="1800" b="1" i="1" dirty="0" err="1" smtClean="0">
                <a:solidFill>
                  <a:srgbClr val="FF0000"/>
                </a:solidFill>
              </a:rPr>
              <a:t>lerin</a:t>
            </a:r>
            <a:r>
              <a:rPr lang="tr-TR" altLang="tr-TR" sz="1800" b="1" i="1" dirty="0" smtClean="0">
                <a:solidFill>
                  <a:srgbClr val="FF0000"/>
                </a:solidFill>
              </a:rPr>
              <a:t> bulunduğu Yetkilendirme Formu ilgili kişiye teslim edilecektir.</a:t>
            </a:r>
            <a:endParaRPr lang="en-US" altLang="tr-TR" sz="1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4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715963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rgbClr val="000000"/>
                </a:solidFill>
              </a:rPr>
              <a:t>U-ETDS Veri Transferi</a:t>
            </a:r>
            <a:endParaRPr lang="en-US" altLang="tr-TR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9359" y="1052737"/>
            <a:ext cx="693420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altLang="tr-TR" sz="4000" b="1" dirty="0">
                <a:solidFill>
                  <a:srgbClr val="FF0000"/>
                </a:solidFill>
              </a:rPr>
              <a:t>3</a:t>
            </a:r>
            <a:r>
              <a:rPr lang="tr-TR" altLang="tr-TR" sz="4000" b="1" dirty="0" smtClean="0">
                <a:solidFill>
                  <a:srgbClr val="FF0000"/>
                </a:solidFill>
              </a:rPr>
              <a:t>) Mobil</a:t>
            </a:r>
            <a:endParaRPr lang="en-US" altLang="tr-TR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009359" y="1844824"/>
            <a:ext cx="69249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b="1" dirty="0" smtClean="0">
                <a:solidFill>
                  <a:srgbClr val="000000"/>
                </a:solidFill>
              </a:rPr>
              <a:t>Herhangi bir Bilgisayar Programı </a:t>
            </a:r>
            <a:r>
              <a:rPr lang="tr-TR" altLang="tr-TR" b="1" i="1" dirty="0" smtClean="0">
                <a:solidFill>
                  <a:srgbClr val="FF0000"/>
                </a:solidFill>
              </a:rPr>
              <a:t>kullanmayan</a:t>
            </a:r>
            <a:r>
              <a:rPr lang="tr-TR" altLang="tr-TR" b="1" dirty="0" smtClean="0">
                <a:solidFill>
                  <a:srgbClr val="000000"/>
                </a:solidFill>
              </a:rPr>
              <a:t>  Taşımacılar bu yöntemi kullanabilirler.</a:t>
            </a:r>
            <a:endParaRPr lang="en-US" altLang="tr-TR" b="1" dirty="0" smtClean="0">
              <a:solidFill>
                <a:srgbClr val="000000"/>
              </a:solidFill>
            </a:endParaRPr>
          </a:p>
          <a:p>
            <a:endParaRPr lang="ru-RU" altLang="tr-TR" sz="4000" dirty="0">
              <a:solidFill>
                <a:srgbClr val="000000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357360" y="3158651"/>
            <a:ext cx="5786640" cy="3726733"/>
            <a:chOff x="2961824" y="2709554"/>
            <a:chExt cx="6182176" cy="417583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2996" y="3797916"/>
              <a:ext cx="1871004" cy="3076958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1824" y="2709554"/>
              <a:ext cx="4274472" cy="4175830"/>
            </a:xfrm>
            <a:prstGeom prst="rect">
              <a:avLst/>
            </a:prstGeom>
          </p:spPr>
        </p:pic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5205105" y="4553694"/>
              <a:ext cx="1426596" cy="57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Microsoft Sans Serif" panose="020B0604020202020204" pitchFamily="34" charset="0"/>
                </a:defRPr>
              </a:lvl9pPr>
            </a:lstStyle>
            <a:p>
              <a:r>
                <a:rPr lang="tr-TR" altLang="tr-TR" sz="1400" b="1" dirty="0" smtClean="0"/>
                <a:t>U-ETDS</a:t>
              </a:r>
              <a:endParaRPr lang="en-US" altLang="tr-T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028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996" y="620688"/>
            <a:ext cx="6934200" cy="571947"/>
          </a:xfrm>
        </p:spPr>
        <p:txBody>
          <a:bodyPr/>
          <a:lstStyle/>
          <a:p>
            <a:r>
              <a:rPr lang="tr-TR" altLang="tr-TR" sz="3200" b="1" dirty="0" smtClean="0">
                <a:solidFill>
                  <a:srgbClr val="000000"/>
                </a:solidFill>
              </a:rPr>
              <a:t>Mobil Veri transferi yapabilmek için neler gerekiyor?</a:t>
            </a:r>
            <a:endParaRPr lang="en-US" altLang="tr-TR" sz="3200" b="1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35696" y="1671167"/>
            <a:ext cx="72008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altLang="tr-TR" sz="2400" b="1" dirty="0" smtClean="0">
                <a:solidFill>
                  <a:srgbClr val="000000"/>
                </a:solidFill>
              </a:rPr>
              <a:t>1- Yetkilendirme işlemi yapılır.</a:t>
            </a:r>
          </a:p>
          <a:p>
            <a:r>
              <a:rPr lang="tr-TR" altLang="tr-TR" sz="2400" b="1" dirty="0" smtClean="0">
                <a:solidFill>
                  <a:srgbClr val="000000"/>
                </a:solidFill>
              </a:rPr>
              <a:t>2- U-ETDS Mobil Uygulaması indirilir.</a:t>
            </a:r>
          </a:p>
          <a:p>
            <a:r>
              <a:rPr lang="tr-TR" altLang="tr-TR" sz="2400" b="1" dirty="0" smtClean="0">
                <a:solidFill>
                  <a:srgbClr val="000000"/>
                </a:solidFill>
              </a:rPr>
              <a:t>3- Mobil Uygulama üzerinden üyelik gerçekleştirilir. </a:t>
            </a:r>
            <a:endParaRPr lang="en-US" altLang="tr-T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6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61" y="1116384"/>
            <a:ext cx="1215823" cy="90912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68984" y="840859"/>
            <a:ext cx="7667512" cy="71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altLang="tr-TR" sz="2800" b="1" dirty="0" smtClean="0">
                <a:solidFill>
                  <a:srgbClr val="FFFF00"/>
                </a:solidFill>
              </a:rPr>
              <a:t>U-ETDS Web-Servislerinin Firmalara Faydaları </a:t>
            </a:r>
            <a:endParaRPr lang="en-US" altLang="tr-TR" sz="2800" b="1" dirty="0">
              <a:solidFill>
                <a:srgbClr val="FFFF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984" y="2028032"/>
            <a:ext cx="1186792" cy="100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403363"/>
            <a:ext cx="1671870" cy="104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162" y="5086658"/>
            <a:ext cx="2408435" cy="126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122941" y="2065461"/>
            <a:ext cx="5400600" cy="8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2000" b="1" dirty="0" smtClean="0"/>
              <a:t>Firmalarımız kendi Yetki Belgesi ve taşıtlarının  taşıt kartı Kontrollerini yapabilir.</a:t>
            </a:r>
            <a:endParaRPr lang="en-US" altLang="tr-TR" sz="2000" b="1" dirty="0" smtClean="0"/>
          </a:p>
          <a:p>
            <a:endParaRPr lang="ru-RU" altLang="tr-TR" sz="2000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203848" y="3518554"/>
            <a:ext cx="5400600" cy="8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 b="1" dirty="0" smtClean="0"/>
              <a:t>Firmalar taşıtlarının,  Araç Muayene Bilgisini sorgulayabilir</a:t>
            </a:r>
            <a:endParaRPr lang="ru-RU" altLang="tr-TR" sz="2000" b="1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275856" y="5302822"/>
            <a:ext cx="5400600" cy="8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2000" b="1" dirty="0" smtClean="0"/>
              <a:t>Firmalar şoförlerinin ve şoför adaylarının SRC geçerlilik bilgilerini sorgulayabilirler.</a:t>
            </a:r>
            <a:endParaRPr lang="en-US" altLang="tr-TR" sz="2000" b="1" dirty="0" smtClean="0"/>
          </a:p>
          <a:p>
            <a:endParaRPr lang="ru-RU" alt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20329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044596" y="16625"/>
            <a:ext cx="6768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U-ETDS Taşımacı ve Yük Sahibini </a:t>
            </a:r>
          </a:p>
          <a:p>
            <a:pPr algn="ctr"/>
            <a:r>
              <a:rPr lang="tr-T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Buluşturma Platformu (Planlanan)</a:t>
            </a:r>
            <a:endParaRPr lang="tr-TR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501008"/>
            <a:ext cx="7200800" cy="3312368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835696" y="852848"/>
            <a:ext cx="7186553" cy="25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1800" dirty="0" smtClean="0">
                <a:solidFill>
                  <a:srgbClr val="000000"/>
                </a:solidFill>
              </a:rPr>
              <a:t>Taşımacı U-ETDS Mobil Uygulaması </a:t>
            </a:r>
            <a:r>
              <a:rPr lang="tr-TR" altLang="tr-TR" sz="1800" dirty="0">
                <a:solidFill>
                  <a:srgbClr val="000000"/>
                </a:solidFill>
              </a:rPr>
              <a:t>ü</a:t>
            </a:r>
            <a:r>
              <a:rPr lang="tr-TR" altLang="tr-TR" sz="1800" dirty="0" smtClean="0">
                <a:solidFill>
                  <a:srgbClr val="000000"/>
                </a:solidFill>
              </a:rPr>
              <a:t>zerinden bildirim bilgileri yanında isterse ilave birtakım bilgiler gönderir. </a:t>
            </a:r>
          </a:p>
          <a:p>
            <a:pPr algn="just"/>
            <a:endParaRPr lang="tr-TR" altLang="tr-TR" sz="1800" dirty="0" smtClean="0">
              <a:solidFill>
                <a:srgbClr val="000000"/>
              </a:solidFill>
            </a:endParaRPr>
          </a:p>
          <a:p>
            <a:pPr algn="just"/>
            <a:r>
              <a:rPr lang="tr-TR" altLang="tr-TR" sz="1800" dirty="0" smtClean="0">
                <a:solidFill>
                  <a:srgbClr val="000000"/>
                </a:solidFill>
              </a:rPr>
              <a:t>Bu veriler üzerinden Taşıma Güzergahındaki firmalar yük verebileceği taşımacıları ve alabilecekleri yük miktarlarını sorgulayabilir.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17381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"/>
          <p:cNvSpPr>
            <a:spLocks/>
          </p:cNvSpPr>
          <p:nvPr/>
        </p:nvSpPr>
        <p:spPr bwMode="auto">
          <a:xfrm>
            <a:off x="6922566" y="2381647"/>
            <a:ext cx="2209800" cy="22098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121998" y="2510237"/>
            <a:ext cx="1879997" cy="1498997"/>
            <a:chOff x="0" y="0"/>
            <a:chExt cx="3158" cy="2518"/>
          </a:xfrm>
        </p:grpSpPr>
        <p:sp>
          <p:nvSpPr>
            <p:cNvPr id="7" name="Rectangle 2"/>
            <p:cNvSpPr>
              <a:spLocks/>
            </p:cNvSpPr>
            <p:nvPr/>
          </p:nvSpPr>
          <p:spPr bwMode="auto">
            <a:xfrm>
              <a:off x="232" y="2094"/>
              <a:ext cx="263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U.S. 101" charset="0"/>
                  <a:cs typeface="U.S. 101" charset="0"/>
                  <a:sym typeface="U.S. 101" charset="0"/>
                </a:rPr>
                <a:t>VERİYİ SUNMA</a:t>
              </a:r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1007" y="0"/>
              <a:ext cx="1123" cy="1474"/>
            </a:xfrm>
            <a:custGeom>
              <a:avLst/>
              <a:gdLst>
                <a:gd name="T0" fmla="*/ 733 w 19946"/>
                <a:gd name="T1" fmla="*/ 1038 h 21355"/>
                <a:gd name="T2" fmla="*/ 550 w 19946"/>
                <a:gd name="T3" fmla="*/ 889 h 21355"/>
                <a:gd name="T4" fmla="*/ 6041 w 19946"/>
                <a:gd name="T5" fmla="*/ 11465 h 21355"/>
                <a:gd name="T6" fmla="*/ 5858 w 19946"/>
                <a:gd name="T7" fmla="*/ 16679 h 21355"/>
                <a:gd name="T8" fmla="*/ 0 w 19946"/>
                <a:gd name="T9" fmla="*/ 18765 h 21355"/>
                <a:gd name="T10" fmla="*/ 6590 w 19946"/>
                <a:gd name="T11" fmla="*/ 17722 h 21355"/>
                <a:gd name="T12" fmla="*/ 8970 w 19946"/>
                <a:gd name="T13" fmla="*/ 20999 h 21355"/>
                <a:gd name="T14" fmla="*/ 10251 w 19946"/>
                <a:gd name="T15" fmla="*/ 20403 h 21355"/>
                <a:gd name="T16" fmla="*/ 12265 w 19946"/>
                <a:gd name="T17" fmla="*/ 18467 h 21355"/>
                <a:gd name="T18" fmla="*/ 12631 w 19946"/>
                <a:gd name="T19" fmla="*/ 17275 h 21355"/>
                <a:gd name="T20" fmla="*/ 8055 w 19946"/>
                <a:gd name="T21" fmla="*/ 16381 h 21355"/>
                <a:gd name="T22" fmla="*/ 18855 w 19946"/>
                <a:gd name="T23" fmla="*/ 15785 h 21355"/>
                <a:gd name="T24" fmla="*/ 18672 w 19946"/>
                <a:gd name="T25" fmla="*/ 15636 h 21355"/>
                <a:gd name="T26" fmla="*/ 17024 w 19946"/>
                <a:gd name="T27" fmla="*/ 12806 h 21355"/>
                <a:gd name="T28" fmla="*/ 16475 w 19946"/>
                <a:gd name="T29" fmla="*/ 12806 h 21355"/>
                <a:gd name="T30" fmla="*/ 13180 w 19946"/>
                <a:gd name="T31" fmla="*/ 5805 h 21355"/>
                <a:gd name="T32" fmla="*/ 8421 w 19946"/>
                <a:gd name="T33" fmla="*/ 9380 h 21355"/>
                <a:gd name="T34" fmla="*/ 12814 w 19946"/>
                <a:gd name="T35" fmla="*/ 5507 h 21355"/>
                <a:gd name="T36" fmla="*/ 4211 w 19946"/>
                <a:gd name="T37" fmla="*/ 2825 h 21355"/>
                <a:gd name="T38" fmla="*/ 4211 w 19946"/>
                <a:gd name="T39" fmla="*/ 2378 h 21355"/>
                <a:gd name="T40" fmla="*/ 1831 w 19946"/>
                <a:gd name="T41" fmla="*/ 591 h 21355"/>
                <a:gd name="T42" fmla="*/ 1648 w 19946"/>
                <a:gd name="T43" fmla="*/ 1038 h 21355"/>
                <a:gd name="T44" fmla="*/ 18672 w 19946"/>
                <a:gd name="T45" fmla="*/ 14892 h 21355"/>
                <a:gd name="T46" fmla="*/ 17024 w 19946"/>
                <a:gd name="T47" fmla="*/ 9678 h 21355"/>
                <a:gd name="T48" fmla="*/ 15560 w 19946"/>
                <a:gd name="T49" fmla="*/ 2825 h 21355"/>
                <a:gd name="T50" fmla="*/ 12814 w 19946"/>
                <a:gd name="T51" fmla="*/ 5507 h 21355"/>
                <a:gd name="T52" fmla="*/ 13180 w 19946"/>
                <a:gd name="T53" fmla="*/ 5805 h 21355"/>
                <a:gd name="T54" fmla="*/ 16475 w 19946"/>
                <a:gd name="T55" fmla="*/ 3570 h 21355"/>
                <a:gd name="T56" fmla="*/ 16475 w 19946"/>
                <a:gd name="T57" fmla="*/ 8933 h 21355"/>
                <a:gd name="T58" fmla="*/ 17024 w 19946"/>
                <a:gd name="T59" fmla="*/ 2676 h 21355"/>
                <a:gd name="T60" fmla="*/ 19038 w 19946"/>
                <a:gd name="T61" fmla="*/ 1932 h 21355"/>
                <a:gd name="T62" fmla="*/ 17573 w 19946"/>
                <a:gd name="T63" fmla="*/ 740 h 21355"/>
                <a:gd name="T64" fmla="*/ 16658 w 19946"/>
                <a:gd name="T65" fmla="*/ 2378 h 21355"/>
                <a:gd name="T66" fmla="*/ 8970 w 19946"/>
                <a:gd name="T67" fmla="*/ 2825 h 21355"/>
                <a:gd name="T68" fmla="*/ 15560 w 19946"/>
                <a:gd name="T69" fmla="*/ 2825 h 2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46" h="21355">
                  <a:moveTo>
                    <a:pt x="7505" y="10125"/>
                  </a:moveTo>
                  <a:cubicBezTo>
                    <a:pt x="3478" y="6996"/>
                    <a:pt x="733" y="3272"/>
                    <a:pt x="733" y="1038"/>
                  </a:cubicBezTo>
                  <a:cubicBezTo>
                    <a:pt x="733" y="1038"/>
                    <a:pt x="733" y="889"/>
                    <a:pt x="733" y="740"/>
                  </a:cubicBezTo>
                  <a:cubicBezTo>
                    <a:pt x="733" y="740"/>
                    <a:pt x="550" y="889"/>
                    <a:pt x="550" y="889"/>
                  </a:cubicBezTo>
                  <a:cubicBezTo>
                    <a:pt x="-1464" y="4017"/>
                    <a:pt x="3112" y="9082"/>
                    <a:pt x="6041" y="11316"/>
                  </a:cubicBezTo>
                  <a:cubicBezTo>
                    <a:pt x="6041" y="11316"/>
                    <a:pt x="6041" y="11316"/>
                    <a:pt x="6041" y="11465"/>
                  </a:cubicBezTo>
                  <a:cubicBezTo>
                    <a:pt x="6041" y="16232"/>
                    <a:pt x="6041" y="16232"/>
                    <a:pt x="6041" y="16232"/>
                  </a:cubicBezTo>
                  <a:cubicBezTo>
                    <a:pt x="6041" y="16381"/>
                    <a:pt x="5858" y="16530"/>
                    <a:pt x="5858" y="16679"/>
                  </a:cubicBezTo>
                  <a:cubicBezTo>
                    <a:pt x="550" y="18020"/>
                    <a:pt x="550" y="18020"/>
                    <a:pt x="550" y="18020"/>
                  </a:cubicBezTo>
                  <a:cubicBezTo>
                    <a:pt x="183" y="18169"/>
                    <a:pt x="0" y="18467"/>
                    <a:pt x="0" y="18765"/>
                  </a:cubicBezTo>
                  <a:cubicBezTo>
                    <a:pt x="183" y="19063"/>
                    <a:pt x="550" y="19360"/>
                    <a:pt x="916" y="19212"/>
                  </a:cubicBezTo>
                  <a:cubicBezTo>
                    <a:pt x="6590" y="17722"/>
                    <a:pt x="6590" y="17722"/>
                    <a:pt x="6590" y="17722"/>
                  </a:cubicBezTo>
                  <a:cubicBezTo>
                    <a:pt x="6590" y="17722"/>
                    <a:pt x="6773" y="17871"/>
                    <a:pt x="6956" y="17871"/>
                  </a:cubicBezTo>
                  <a:cubicBezTo>
                    <a:pt x="8970" y="20999"/>
                    <a:pt x="8970" y="20999"/>
                    <a:pt x="8970" y="20999"/>
                  </a:cubicBezTo>
                  <a:cubicBezTo>
                    <a:pt x="9153" y="21297"/>
                    <a:pt x="9702" y="21446"/>
                    <a:pt x="10068" y="21297"/>
                  </a:cubicBezTo>
                  <a:cubicBezTo>
                    <a:pt x="10434" y="21148"/>
                    <a:pt x="10434" y="20701"/>
                    <a:pt x="10251" y="20403"/>
                  </a:cubicBezTo>
                  <a:cubicBezTo>
                    <a:pt x="8421" y="17722"/>
                    <a:pt x="8421" y="17722"/>
                    <a:pt x="8421" y="17722"/>
                  </a:cubicBezTo>
                  <a:cubicBezTo>
                    <a:pt x="12265" y="18467"/>
                    <a:pt x="12265" y="18467"/>
                    <a:pt x="12265" y="18467"/>
                  </a:cubicBezTo>
                  <a:cubicBezTo>
                    <a:pt x="12631" y="18616"/>
                    <a:pt x="12997" y="18467"/>
                    <a:pt x="13180" y="18020"/>
                  </a:cubicBezTo>
                  <a:cubicBezTo>
                    <a:pt x="13180" y="17722"/>
                    <a:pt x="12997" y="17424"/>
                    <a:pt x="12631" y="17275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2657"/>
                    <a:pt x="8055" y="12657"/>
                    <a:pt x="8055" y="12657"/>
                  </a:cubicBezTo>
                  <a:cubicBezTo>
                    <a:pt x="11350" y="14743"/>
                    <a:pt x="16658" y="16679"/>
                    <a:pt x="18855" y="15785"/>
                  </a:cubicBezTo>
                  <a:cubicBezTo>
                    <a:pt x="18855" y="15785"/>
                    <a:pt x="19038" y="15636"/>
                    <a:pt x="19038" y="15636"/>
                  </a:cubicBezTo>
                  <a:cubicBezTo>
                    <a:pt x="18855" y="15636"/>
                    <a:pt x="18672" y="15636"/>
                    <a:pt x="18672" y="15636"/>
                  </a:cubicBezTo>
                  <a:cubicBezTo>
                    <a:pt x="15926" y="15636"/>
                    <a:pt x="11350" y="13402"/>
                    <a:pt x="7505" y="10125"/>
                  </a:cubicBezTo>
                  <a:close/>
                  <a:moveTo>
                    <a:pt x="17024" y="12806"/>
                  </a:moveTo>
                  <a:cubicBezTo>
                    <a:pt x="17024" y="12955"/>
                    <a:pt x="16841" y="13104"/>
                    <a:pt x="16658" y="13104"/>
                  </a:cubicBezTo>
                  <a:cubicBezTo>
                    <a:pt x="16658" y="13104"/>
                    <a:pt x="16475" y="12955"/>
                    <a:pt x="16475" y="12806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5560" y="7890"/>
                    <a:pt x="14461" y="6847"/>
                    <a:pt x="13180" y="5805"/>
                  </a:cubicBezTo>
                  <a:cubicBezTo>
                    <a:pt x="8787" y="9380"/>
                    <a:pt x="8787" y="9380"/>
                    <a:pt x="8787" y="9380"/>
                  </a:cubicBezTo>
                  <a:cubicBezTo>
                    <a:pt x="8787" y="9380"/>
                    <a:pt x="8604" y="9380"/>
                    <a:pt x="8421" y="9380"/>
                  </a:cubicBezTo>
                  <a:cubicBezTo>
                    <a:pt x="8421" y="9231"/>
                    <a:pt x="8421" y="9082"/>
                    <a:pt x="8421" y="8933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1533" y="4464"/>
                    <a:pt x="10251" y="3570"/>
                    <a:pt x="8970" y="2825"/>
                  </a:cubicBezTo>
                  <a:cubicBezTo>
                    <a:pt x="4211" y="2825"/>
                    <a:pt x="4211" y="2825"/>
                    <a:pt x="4211" y="2825"/>
                  </a:cubicBezTo>
                  <a:cubicBezTo>
                    <a:pt x="4028" y="2825"/>
                    <a:pt x="4028" y="2676"/>
                    <a:pt x="4028" y="2527"/>
                  </a:cubicBezTo>
                  <a:cubicBezTo>
                    <a:pt x="4028" y="2378"/>
                    <a:pt x="4028" y="2378"/>
                    <a:pt x="4211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4943" y="591"/>
                    <a:pt x="2380" y="-5"/>
                    <a:pt x="1831" y="591"/>
                  </a:cubicBezTo>
                  <a:cubicBezTo>
                    <a:pt x="1831" y="591"/>
                    <a:pt x="1831" y="591"/>
                    <a:pt x="1831" y="591"/>
                  </a:cubicBezTo>
                  <a:cubicBezTo>
                    <a:pt x="1648" y="591"/>
                    <a:pt x="1648" y="889"/>
                    <a:pt x="1648" y="1038"/>
                  </a:cubicBezTo>
                  <a:cubicBezTo>
                    <a:pt x="1648" y="2974"/>
                    <a:pt x="4394" y="6549"/>
                    <a:pt x="8055" y="9678"/>
                  </a:cubicBezTo>
                  <a:cubicBezTo>
                    <a:pt x="11899" y="12657"/>
                    <a:pt x="16292" y="14892"/>
                    <a:pt x="18672" y="14892"/>
                  </a:cubicBezTo>
                  <a:cubicBezTo>
                    <a:pt x="18855" y="14892"/>
                    <a:pt x="19221" y="14892"/>
                    <a:pt x="19221" y="14743"/>
                  </a:cubicBezTo>
                  <a:cubicBezTo>
                    <a:pt x="19953" y="14296"/>
                    <a:pt x="19221" y="12210"/>
                    <a:pt x="17024" y="9678"/>
                  </a:cubicBezTo>
                  <a:lnTo>
                    <a:pt x="17024" y="12806"/>
                  </a:lnTo>
                  <a:close/>
                  <a:moveTo>
                    <a:pt x="15560" y="2825"/>
                  </a:moveTo>
                  <a:cubicBezTo>
                    <a:pt x="15743" y="2974"/>
                    <a:pt x="15743" y="2974"/>
                    <a:pt x="15743" y="2974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2814" y="5507"/>
                    <a:pt x="12997" y="5656"/>
                    <a:pt x="12997" y="5656"/>
                  </a:cubicBezTo>
                  <a:cubicBezTo>
                    <a:pt x="12997" y="5656"/>
                    <a:pt x="13180" y="5805"/>
                    <a:pt x="13180" y="5805"/>
                  </a:cubicBezTo>
                  <a:cubicBezTo>
                    <a:pt x="16109" y="3421"/>
                    <a:pt x="16109" y="3421"/>
                    <a:pt x="16109" y="3421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6658" y="9082"/>
                    <a:pt x="16841" y="9380"/>
                    <a:pt x="17024" y="9678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573" y="2825"/>
                    <a:pt x="18305" y="2527"/>
                    <a:pt x="19038" y="1932"/>
                  </a:cubicBezTo>
                  <a:cubicBezTo>
                    <a:pt x="19953" y="1336"/>
                    <a:pt x="20136" y="442"/>
                    <a:pt x="19770" y="144"/>
                  </a:cubicBezTo>
                  <a:cubicBezTo>
                    <a:pt x="19404" y="-154"/>
                    <a:pt x="18305" y="-5"/>
                    <a:pt x="17573" y="740"/>
                  </a:cubicBezTo>
                  <a:cubicBezTo>
                    <a:pt x="16841" y="1187"/>
                    <a:pt x="16475" y="1932"/>
                    <a:pt x="16658" y="2378"/>
                  </a:cubicBezTo>
                  <a:cubicBezTo>
                    <a:pt x="16658" y="2378"/>
                    <a:pt x="16658" y="2378"/>
                    <a:pt x="16658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8421" y="2527"/>
                    <a:pt x="8604" y="2676"/>
                    <a:pt x="8970" y="2825"/>
                  </a:cubicBezTo>
                  <a:lnTo>
                    <a:pt x="15560" y="2825"/>
                  </a:lnTo>
                  <a:close/>
                  <a:moveTo>
                    <a:pt x="15560" y="2825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rgbClr val="000000"/>
              </a:contourClr>
            </a:sp3d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9"/>
              <a:ext cx="3158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1583803" y="2610247"/>
            <a:ext cx="1360884" cy="889992"/>
            <a:chOff x="0" y="0"/>
            <a:chExt cx="2286" cy="1495"/>
          </a:xfrm>
        </p:grpSpPr>
        <p:sp>
          <p:nvSpPr>
            <p:cNvPr id="12" name="Rectangle 13"/>
            <p:cNvSpPr>
              <a:spLocks/>
            </p:cNvSpPr>
            <p:nvPr/>
          </p:nvSpPr>
          <p:spPr bwMode="auto">
            <a:xfrm>
              <a:off x="282" y="1279"/>
              <a:ext cx="192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U.S. 101" charset="0"/>
                  <a:cs typeface="U.S. 101" charset="0"/>
                  <a:sym typeface="U.S. 101" charset="0"/>
                </a:rPr>
                <a:t>YETKİLENDİRME</a:t>
              </a:r>
            </a:p>
          </p:txBody>
        </p:sp>
        <p:sp>
          <p:nvSpPr>
            <p:cNvPr id="13" name="AutoShape 14"/>
            <p:cNvSpPr>
              <a:spLocks/>
            </p:cNvSpPr>
            <p:nvPr/>
          </p:nvSpPr>
          <p:spPr bwMode="auto">
            <a:xfrm>
              <a:off x="830" y="0"/>
              <a:ext cx="805" cy="841"/>
            </a:xfrm>
            <a:custGeom>
              <a:avLst/>
              <a:gdLst>
                <a:gd name="T0" fmla="*/ 11727 w 21338"/>
                <a:gd name="T1" fmla="*/ 7308 h 21600"/>
                <a:gd name="T2" fmla="*/ 7039 w 21338"/>
                <a:gd name="T3" fmla="*/ 9744 h 21600"/>
                <a:gd name="T4" fmla="*/ 9551 w 21338"/>
                <a:gd name="T5" fmla="*/ 14292 h 21600"/>
                <a:gd name="T6" fmla="*/ 14239 w 21338"/>
                <a:gd name="T7" fmla="*/ 11856 h 21600"/>
                <a:gd name="T8" fmla="*/ 11727 w 21338"/>
                <a:gd name="T9" fmla="*/ 7308 h 21600"/>
                <a:gd name="T10" fmla="*/ 12397 w 21338"/>
                <a:gd name="T11" fmla="*/ 11368 h 21600"/>
                <a:gd name="T12" fmla="*/ 10053 w 21338"/>
                <a:gd name="T13" fmla="*/ 12505 h 21600"/>
                <a:gd name="T14" fmla="*/ 8881 w 21338"/>
                <a:gd name="T15" fmla="*/ 10232 h 21600"/>
                <a:gd name="T16" fmla="*/ 11225 w 21338"/>
                <a:gd name="T17" fmla="*/ 9095 h 21600"/>
                <a:gd name="T18" fmla="*/ 12397 w 21338"/>
                <a:gd name="T19" fmla="*/ 11368 h 21600"/>
                <a:gd name="T20" fmla="*/ 20937 w 21338"/>
                <a:gd name="T21" fmla="*/ 13155 h 21600"/>
                <a:gd name="T22" fmla="*/ 18760 w 21338"/>
                <a:gd name="T23" fmla="*/ 12018 h 21600"/>
                <a:gd name="T24" fmla="*/ 18760 w 21338"/>
                <a:gd name="T25" fmla="*/ 9420 h 21600"/>
                <a:gd name="T26" fmla="*/ 20769 w 21338"/>
                <a:gd name="T27" fmla="*/ 8120 h 21600"/>
                <a:gd name="T28" fmla="*/ 21104 w 21338"/>
                <a:gd name="T29" fmla="*/ 6983 h 21600"/>
                <a:gd name="T30" fmla="*/ 18927 w 21338"/>
                <a:gd name="T31" fmla="*/ 3411 h 21600"/>
                <a:gd name="T32" fmla="*/ 17755 w 21338"/>
                <a:gd name="T33" fmla="*/ 3086 h 21600"/>
                <a:gd name="T34" fmla="*/ 15746 w 21338"/>
                <a:gd name="T35" fmla="*/ 4385 h 21600"/>
                <a:gd name="T36" fmla="*/ 13569 w 21338"/>
                <a:gd name="T37" fmla="*/ 3248 h 21600"/>
                <a:gd name="T38" fmla="*/ 13569 w 21338"/>
                <a:gd name="T39" fmla="*/ 812 h 21600"/>
                <a:gd name="T40" fmla="*/ 12732 w 21338"/>
                <a:gd name="T41" fmla="*/ 0 h 21600"/>
                <a:gd name="T42" fmla="*/ 8546 w 21338"/>
                <a:gd name="T43" fmla="*/ 0 h 21600"/>
                <a:gd name="T44" fmla="*/ 7876 w 21338"/>
                <a:gd name="T45" fmla="*/ 325 h 21600"/>
                <a:gd name="T46" fmla="*/ 7541 w 21338"/>
                <a:gd name="T47" fmla="*/ 974 h 21600"/>
                <a:gd name="T48" fmla="*/ 7541 w 21338"/>
                <a:gd name="T49" fmla="*/ 3248 h 21600"/>
                <a:gd name="T50" fmla="*/ 5532 w 21338"/>
                <a:gd name="T51" fmla="*/ 4385 h 21600"/>
                <a:gd name="T52" fmla="*/ 3355 w 21338"/>
                <a:gd name="T53" fmla="*/ 3248 h 21600"/>
                <a:gd name="T54" fmla="*/ 2686 w 21338"/>
                <a:gd name="T55" fmla="*/ 3248 h 21600"/>
                <a:gd name="T56" fmla="*/ 2183 w 21338"/>
                <a:gd name="T57" fmla="*/ 3735 h 21600"/>
                <a:gd name="T58" fmla="*/ 6 w 21338"/>
                <a:gd name="T59" fmla="*/ 7308 h 21600"/>
                <a:gd name="T60" fmla="*/ 6 w 21338"/>
                <a:gd name="T61" fmla="*/ 7958 h 21600"/>
                <a:gd name="T62" fmla="*/ 509 w 21338"/>
                <a:gd name="T63" fmla="*/ 8445 h 21600"/>
                <a:gd name="T64" fmla="*/ 2518 w 21338"/>
                <a:gd name="T65" fmla="*/ 9582 h 21600"/>
                <a:gd name="T66" fmla="*/ 2518 w 21338"/>
                <a:gd name="T67" fmla="*/ 12018 h 21600"/>
                <a:gd name="T68" fmla="*/ 509 w 21338"/>
                <a:gd name="T69" fmla="*/ 13155 h 21600"/>
                <a:gd name="T70" fmla="*/ 174 w 21338"/>
                <a:gd name="T71" fmla="*/ 14454 h 21600"/>
                <a:gd name="T72" fmla="*/ 2183 w 21338"/>
                <a:gd name="T73" fmla="*/ 18027 h 21600"/>
                <a:gd name="T74" fmla="*/ 3523 w 21338"/>
                <a:gd name="T75" fmla="*/ 18352 h 21600"/>
                <a:gd name="T76" fmla="*/ 5532 w 21338"/>
                <a:gd name="T77" fmla="*/ 17215 h 21600"/>
                <a:gd name="T78" fmla="*/ 7709 w 21338"/>
                <a:gd name="T79" fmla="*/ 18352 h 21600"/>
                <a:gd name="T80" fmla="*/ 7709 w 21338"/>
                <a:gd name="T81" fmla="*/ 20788 h 21600"/>
                <a:gd name="T82" fmla="*/ 8044 w 21338"/>
                <a:gd name="T83" fmla="*/ 21438 h 21600"/>
                <a:gd name="T84" fmla="*/ 8713 w 21338"/>
                <a:gd name="T85" fmla="*/ 21600 h 21600"/>
                <a:gd name="T86" fmla="*/ 12899 w 21338"/>
                <a:gd name="T87" fmla="*/ 21600 h 21600"/>
                <a:gd name="T88" fmla="*/ 13737 w 21338"/>
                <a:gd name="T89" fmla="*/ 20626 h 21600"/>
                <a:gd name="T90" fmla="*/ 13737 w 21338"/>
                <a:gd name="T91" fmla="*/ 18352 h 21600"/>
                <a:gd name="T92" fmla="*/ 15913 w 21338"/>
                <a:gd name="T93" fmla="*/ 17053 h 21600"/>
                <a:gd name="T94" fmla="*/ 17923 w 21338"/>
                <a:gd name="T95" fmla="*/ 18189 h 21600"/>
                <a:gd name="T96" fmla="*/ 18592 w 21338"/>
                <a:gd name="T97" fmla="*/ 18352 h 21600"/>
                <a:gd name="T98" fmla="*/ 19262 w 21338"/>
                <a:gd name="T99" fmla="*/ 17865 h 21600"/>
                <a:gd name="T100" fmla="*/ 21272 w 21338"/>
                <a:gd name="T101" fmla="*/ 14292 h 21600"/>
                <a:gd name="T102" fmla="*/ 20937 w 21338"/>
                <a:gd name="T103" fmla="*/ 13155 h 21600"/>
                <a:gd name="T104" fmla="*/ 15579 w 21338"/>
                <a:gd name="T105" fmla="*/ 12343 h 21600"/>
                <a:gd name="T106" fmla="*/ 9048 w 21338"/>
                <a:gd name="T107" fmla="*/ 15591 h 21600"/>
                <a:gd name="T108" fmla="*/ 5699 w 21338"/>
                <a:gd name="T109" fmla="*/ 9257 h 21600"/>
                <a:gd name="T110" fmla="*/ 12230 w 21338"/>
                <a:gd name="T111" fmla="*/ 6009 h 21600"/>
                <a:gd name="T112" fmla="*/ 15579 w 21338"/>
                <a:gd name="T113" fmla="*/ 12343 h 21600"/>
                <a:gd name="T114" fmla="*/ 15579 w 21338"/>
                <a:gd name="T115" fmla="*/ 123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38" h="21600">
                  <a:moveTo>
                    <a:pt x="11727" y="7308"/>
                  </a:moveTo>
                  <a:cubicBezTo>
                    <a:pt x="9718" y="6659"/>
                    <a:pt x="7709" y="7795"/>
                    <a:pt x="7039" y="9744"/>
                  </a:cubicBezTo>
                  <a:cubicBezTo>
                    <a:pt x="6537" y="11693"/>
                    <a:pt x="7541" y="13642"/>
                    <a:pt x="9551" y="14292"/>
                  </a:cubicBezTo>
                  <a:cubicBezTo>
                    <a:pt x="11560" y="14941"/>
                    <a:pt x="13569" y="13805"/>
                    <a:pt x="14239" y="11856"/>
                  </a:cubicBezTo>
                  <a:cubicBezTo>
                    <a:pt x="14909" y="9907"/>
                    <a:pt x="13737" y="7958"/>
                    <a:pt x="11727" y="7308"/>
                  </a:cubicBezTo>
                  <a:close/>
                  <a:moveTo>
                    <a:pt x="12397" y="11368"/>
                  </a:moveTo>
                  <a:cubicBezTo>
                    <a:pt x="12062" y="12343"/>
                    <a:pt x="11058" y="12830"/>
                    <a:pt x="10053" y="12505"/>
                  </a:cubicBezTo>
                  <a:cubicBezTo>
                    <a:pt x="9048" y="12180"/>
                    <a:pt x="8546" y="11206"/>
                    <a:pt x="8881" y="10232"/>
                  </a:cubicBezTo>
                  <a:cubicBezTo>
                    <a:pt x="9216" y="9257"/>
                    <a:pt x="10220" y="8770"/>
                    <a:pt x="11225" y="9095"/>
                  </a:cubicBezTo>
                  <a:cubicBezTo>
                    <a:pt x="12230" y="9420"/>
                    <a:pt x="12732" y="10394"/>
                    <a:pt x="12397" y="11368"/>
                  </a:cubicBezTo>
                  <a:close/>
                  <a:moveTo>
                    <a:pt x="20937" y="13155"/>
                  </a:moveTo>
                  <a:cubicBezTo>
                    <a:pt x="18760" y="12018"/>
                    <a:pt x="18760" y="12018"/>
                    <a:pt x="18760" y="12018"/>
                  </a:cubicBezTo>
                  <a:cubicBezTo>
                    <a:pt x="18760" y="9420"/>
                    <a:pt x="18760" y="9420"/>
                    <a:pt x="18760" y="9420"/>
                  </a:cubicBezTo>
                  <a:cubicBezTo>
                    <a:pt x="20769" y="8120"/>
                    <a:pt x="20769" y="8120"/>
                    <a:pt x="20769" y="8120"/>
                  </a:cubicBezTo>
                  <a:cubicBezTo>
                    <a:pt x="21272" y="7958"/>
                    <a:pt x="21439" y="7308"/>
                    <a:pt x="21104" y="6983"/>
                  </a:cubicBezTo>
                  <a:cubicBezTo>
                    <a:pt x="18927" y="3411"/>
                    <a:pt x="18927" y="3411"/>
                    <a:pt x="18927" y="3411"/>
                  </a:cubicBezTo>
                  <a:cubicBezTo>
                    <a:pt x="18592" y="3086"/>
                    <a:pt x="18090" y="2923"/>
                    <a:pt x="17755" y="3086"/>
                  </a:cubicBezTo>
                  <a:cubicBezTo>
                    <a:pt x="15746" y="4385"/>
                    <a:pt x="15746" y="4385"/>
                    <a:pt x="15746" y="4385"/>
                  </a:cubicBezTo>
                  <a:cubicBezTo>
                    <a:pt x="13569" y="3248"/>
                    <a:pt x="13569" y="3248"/>
                    <a:pt x="13569" y="3248"/>
                  </a:cubicBezTo>
                  <a:cubicBezTo>
                    <a:pt x="13569" y="812"/>
                    <a:pt x="13569" y="812"/>
                    <a:pt x="13569" y="812"/>
                  </a:cubicBezTo>
                  <a:cubicBezTo>
                    <a:pt x="13569" y="325"/>
                    <a:pt x="13234" y="0"/>
                    <a:pt x="12732" y="0"/>
                  </a:cubicBezTo>
                  <a:cubicBezTo>
                    <a:pt x="8546" y="0"/>
                    <a:pt x="8546" y="0"/>
                    <a:pt x="8546" y="0"/>
                  </a:cubicBezTo>
                  <a:cubicBezTo>
                    <a:pt x="8211" y="0"/>
                    <a:pt x="8044" y="162"/>
                    <a:pt x="7876" y="325"/>
                  </a:cubicBezTo>
                  <a:cubicBezTo>
                    <a:pt x="7709" y="487"/>
                    <a:pt x="7541" y="650"/>
                    <a:pt x="7541" y="974"/>
                  </a:cubicBezTo>
                  <a:cubicBezTo>
                    <a:pt x="7541" y="3248"/>
                    <a:pt x="7541" y="3248"/>
                    <a:pt x="7541" y="3248"/>
                  </a:cubicBezTo>
                  <a:cubicBezTo>
                    <a:pt x="5532" y="4385"/>
                    <a:pt x="5532" y="4385"/>
                    <a:pt x="5532" y="4385"/>
                  </a:cubicBezTo>
                  <a:cubicBezTo>
                    <a:pt x="3355" y="3248"/>
                    <a:pt x="3355" y="3248"/>
                    <a:pt x="3355" y="3248"/>
                  </a:cubicBezTo>
                  <a:cubicBezTo>
                    <a:pt x="3188" y="3248"/>
                    <a:pt x="3020" y="3248"/>
                    <a:pt x="2686" y="3248"/>
                  </a:cubicBezTo>
                  <a:cubicBezTo>
                    <a:pt x="2518" y="3248"/>
                    <a:pt x="2351" y="3411"/>
                    <a:pt x="2183" y="3735"/>
                  </a:cubicBezTo>
                  <a:cubicBezTo>
                    <a:pt x="6" y="7308"/>
                    <a:pt x="6" y="7308"/>
                    <a:pt x="6" y="7308"/>
                  </a:cubicBezTo>
                  <a:cubicBezTo>
                    <a:pt x="6" y="7471"/>
                    <a:pt x="6" y="7633"/>
                    <a:pt x="6" y="7958"/>
                  </a:cubicBezTo>
                  <a:cubicBezTo>
                    <a:pt x="6" y="8120"/>
                    <a:pt x="174" y="8283"/>
                    <a:pt x="509" y="8445"/>
                  </a:cubicBezTo>
                  <a:cubicBezTo>
                    <a:pt x="2518" y="9582"/>
                    <a:pt x="2518" y="9582"/>
                    <a:pt x="2518" y="9582"/>
                  </a:cubicBezTo>
                  <a:cubicBezTo>
                    <a:pt x="2518" y="12018"/>
                    <a:pt x="2518" y="12018"/>
                    <a:pt x="2518" y="12018"/>
                  </a:cubicBezTo>
                  <a:cubicBezTo>
                    <a:pt x="509" y="13155"/>
                    <a:pt x="509" y="13155"/>
                    <a:pt x="509" y="13155"/>
                  </a:cubicBezTo>
                  <a:cubicBezTo>
                    <a:pt x="6" y="13480"/>
                    <a:pt x="-161" y="13967"/>
                    <a:pt x="174" y="14454"/>
                  </a:cubicBezTo>
                  <a:cubicBezTo>
                    <a:pt x="2183" y="18027"/>
                    <a:pt x="2183" y="18027"/>
                    <a:pt x="2183" y="18027"/>
                  </a:cubicBezTo>
                  <a:cubicBezTo>
                    <a:pt x="2518" y="18514"/>
                    <a:pt x="3020" y="18514"/>
                    <a:pt x="3523" y="18352"/>
                  </a:cubicBezTo>
                  <a:cubicBezTo>
                    <a:pt x="5532" y="17215"/>
                    <a:pt x="5532" y="17215"/>
                    <a:pt x="5532" y="17215"/>
                  </a:cubicBezTo>
                  <a:cubicBezTo>
                    <a:pt x="7709" y="18352"/>
                    <a:pt x="7709" y="18352"/>
                    <a:pt x="7709" y="18352"/>
                  </a:cubicBezTo>
                  <a:cubicBezTo>
                    <a:pt x="7709" y="20788"/>
                    <a:pt x="7709" y="20788"/>
                    <a:pt x="7709" y="20788"/>
                  </a:cubicBezTo>
                  <a:cubicBezTo>
                    <a:pt x="7709" y="20950"/>
                    <a:pt x="7876" y="21275"/>
                    <a:pt x="8044" y="21438"/>
                  </a:cubicBezTo>
                  <a:cubicBezTo>
                    <a:pt x="8211" y="21600"/>
                    <a:pt x="8379" y="21600"/>
                    <a:pt x="8713" y="21600"/>
                  </a:cubicBezTo>
                  <a:cubicBezTo>
                    <a:pt x="12899" y="21600"/>
                    <a:pt x="12899" y="21600"/>
                    <a:pt x="12899" y="21600"/>
                  </a:cubicBezTo>
                  <a:cubicBezTo>
                    <a:pt x="13402" y="21600"/>
                    <a:pt x="13737" y="21113"/>
                    <a:pt x="13737" y="20626"/>
                  </a:cubicBezTo>
                  <a:cubicBezTo>
                    <a:pt x="13737" y="18352"/>
                    <a:pt x="13737" y="18352"/>
                    <a:pt x="13737" y="18352"/>
                  </a:cubicBezTo>
                  <a:cubicBezTo>
                    <a:pt x="15913" y="17053"/>
                    <a:pt x="15913" y="17053"/>
                    <a:pt x="15913" y="17053"/>
                  </a:cubicBezTo>
                  <a:cubicBezTo>
                    <a:pt x="17923" y="18189"/>
                    <a:pt x="17923" y="18189"/>
                    <a:pt x="17923" y="18189"/>
                  </a:cubicBezTo>
                  <a:cubicBezTo>
                    <a:pt x="18090" y="18352"/>
                    <a:pt x="18425" y="18352"/>
                    <a:pt x="18592" y="18352"/>
                  </a:cubicBezTo>
                  <a:cubicBezTo>
                    <a:pt x="18927" y="18189"/>
                    <a:pt x="19095" y="18027"/>
                    <a:pt x="19262" y="17865"/>
                  </a:cubicBezTo>
                  <a:cubicBezTo>
                    <a:pt x="21272" y="14292"/>
                    <a:pt x="21272" y="14292"/>
                    <a:pt x="21272" y="14292"/>
                  </a:cubicBezTo>
                  <a:cubicBezTo>
                    <a:pt x="21439" y="13805"/>
                    <a:pt x="21272" y="13317"/>
                    <a:pt x="20937" y="13155"/>
                  </a:cubicBezTo>
                  <a:close/>
                  <a:moveTo>
                    <a:pt x="15579" y="12343"/>
                  </a:moveTo>
                  <a:cubicBezTo>
                    <a:pt x="14741" y="14941"/>
                    <a:pt x="11895" y="16403"/>
                    <a:pt x="9048" y="15591"/>
                  </a:cubicBezTo>
                  <a:cubicBezTo>
                    <a:pt x="6369" y="14779"/>
                    <a:pt x="4862" y="12018"/>
                    <a:pt x="5699" y="9257"/>
                  </a:cubicBezTo>
                  <a:cubicBezTo>
                    <a:pt x="6537" y="6659"/>
                    <a:pt x="9551" y="5197"/>
                    <a:pt x="12230" y="6009"/>
                  </a:cubicBezTo>
                  <a:cubicBezTo>
                    <a:pt x="14909" y="6821"/>
                    <a:pt x="16416" y="9582"/>
                    <a:pt x="15579" y="12343"/>
                  </a:cubicBezTo>
                  <a:close/>
                  <a:moveTo>
                    <a:pt x="15579" y="12343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75000"/>
                </a:schemeClr>
              </a:contourClr>
            </a:sp3d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"/>
              <a:ext cx="2286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650603" y="3706815"/>
            <a:ext cx="1360884" cy="803077"/>
            <a:chOff x="0" y="0"/>
            <a:chExt cx="2286" cy="1348"/>
          </a:xfrm>
        </p:grpSpPr>
        <p:sp>
          <p:nvSpPr>
            <p:cNvPr id="16" name="Rectangle 17"/>
            <p:cNvSpPr>
              <a:spLocks/>
            </p:cNvSpPr>
            <p:nvPr/>
          </p:nvSpPr>
          <p:spPr bwMode="auto">
            <a:xfrm>
              <a:off x="202" y="1132"/>
              <a:ext cx="192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U.S. 101" charset="0"/>
                  <a:cs typeface="U.S. 101" charset="0"/>
                  <a:sym typeface="U.S. 101" charset="0"/>
                </a:rPr>
                <a:t>VERİ TOPLAMA</a:t>
              </a:r>
            </a:p>
          </p:txBody>
        </p:sp>
        <p:sp>
          <p:nvSpPr>
            <p:cNvPr id="17" name="AutoShape 18"/>
            <p:cNvSpPr>
              <a:spLocks/>
            </p:cNvSpPr>
            <p:nvPr/>
          </p:nvSpPr>
          <p:spPr bwMode="auto">
            <a:xfrm>
              <a:off x="617" y="0"/>
              <a:ext cx="1069" cy="653"/>
            </a:xfrm>
            <a:custGeom>
              <a:avLst/>
              <a:gdLst>
                <a:gd name="T0" fmla="*/ 20965 w 21600"/>
                <a:gd name="T1" fmla="*/ 8100 h 21600"/>
                <a:gd name="T2" fmla="*/ 19567 w 21600"/>
                <a:gd name="T3" fmla="*/ 8100 h 21600"/>
                <a:gd name="T4" fmla="*/ 15755 w 21600"/>
                <a:gd name="T5" fmla="*/ 2285 h 21600"/>
                <a:gd name="T6" fmla="*/ 15755 w 21600"/>
                <a:gd name="T7" fmla="*/ 1038 h 21600"/>
                <a:gd name="T8" fmla="*/ 15120 w 21600"/>
                <a:gd name="T9" fmla="*/ 0 h 21600"/>
                <a:gd name="T10" fmla="*/ 13341 w 21600"/>
                <a:gd name="T11" fmla="*/ 0 h 21600"/>
                <a:gd name="T12" fmla="*/ 12706 w 21600"/>
                <a:gd name="T13" fmla="*/ 1038 h 21600"/>
                <a:gd name="T14" fmla="*/ 12706 w 21600"/>
                <a:gd name="T15" fmla="*/ 4777 h 21600"/>
                <a:gd name="T16" fmla="*/ 10800 w 21600"/>
                <a:gd name="T17" fmla="*/ 4777 h 21600"/>
                <a:gd name="T18" fmla="*/ 10165 w 21600"/>
                <a:gd name="T19" fmla="*/ 5815 h 21600"/>
                <a:gd name="T20" fmla="*/ 10800 w 21600"/>
                <a:gd name="T21" fmla="*/ 6854 h 21600"/>
                <a:gd name="T22" fmla="*/ 12706 w 21600"/>
                <a:gd name="T23" fmla="*/ 6854 h 21600"/>
                <a:gd name="T24" fmla="*/ 12706 w 21600"/>
                <a:gd name="T25" fmla="*/ 14331 h 21600"/>
                <a:gd name="T26" fmla="*/ 10800 w 21600"/>
                <a:gd name="T27" fmla="*/ 14331 h 21600"/>
                <a:gd name="T28" fmla="*/ 10165 w 21600"/>
                <a:gd name="T29" fmla="*/ 15369 h 21600"/>
                <a:gd name="T30" fmla="*/ 10800 w 21600"/>
                <a:gd name="T31" fmla="*/ 16408 h 21600"/>
                <a:gd name="T32" fmla="*/ 12706 w 21600"/>
                <a:gd name="T33" fmla="*/ 16408 h 21600"/>
                <a:gd name="T34" fmla="*/ 12706 w 21600"/>
                <a:gd name="T35" fmla="*/ 20562 h 21600"/>
                <a:gd name="T36" fmla="*/ 13341 w 21600"/>
                <a:gd name="T37" fmla="*/ 21600 h 21600"/>
                <a:gd name="T38" fmla="*/ 15120 w 21600"/>
                <a:gd name="T39" fmla="*/ 21600 h 21600"/>
                <a:gd name="T40" fmla="*/ 15755 w 21600"/>
                <a:gd name="T41" fmla="*/ 20562 h 21600"/>
                <a:gd name="T42" fmla="*/ 15755 w 21600"/>
                <a:gd name="T43" fmla="*/ 19108 h 21600"/>
                <a:gd name="T44" fmla="*/ 19567 w 21600"/>
                <a:gd name="T45" fmla="*/ 13292 h 21600"/>
                <a:gd name="T46" fmla="*/ 20965 w 21600"/>
                <a:gd name="T47" fmla="*/ 13292 h 21600"/>
                <a:gd name="T48" fmla="*/ 21600 w 21600"/>
                <a:gd name="T49" fmla="*/ 12254 h 21600"/>
                <a:gd name="T50" fmla="*/ 21600 w 21600"/>
                <a:gd name="T51" fmla="*/ 9138 h 21600"/>
                <a:gd name="T52" fmla="*/ 20965 w 21600"/>
                <a:gd name="T53" fmla="*/ 8100 h 21600"/>
                <a:gd name="T54" fmla="*/ 8259 w 21600"/>
                <a:gd name="T55" fmla="*/ 0 h 21600"/>
                <a:gd name="T56" fmla="*/ 6480 w 21600"/>
                <a:gd name="T57" fmla="*/ 0 h 21600"/>
                <a:gd name="T58" fmla="*/ 5845 w 21600"/>
                <a:gd name="T59" fmla="*/ 1038 h 21600"/>
                <a:gd name="T60" fmla="*/ 5845 w 21600"/>
                <a:gd name="T61" fmla="*/ 2285 h 21600"/>
                <a:gd name="T62" fmla="*/ 2033 w 21600"/>
                <a:gd name="T63" fmla="*/ 8100 h 21600"/>
                <a:gd name="T64" fmla="*/ 635 w 21600"/>
                <a:gd name="T65" fmla="*/ 8100 h 21600"/>
                <a:gd name="T66" fmla="*/ 0 w 21600"/>
                <a:gd name="T67" fmla="*/ 9138 h 21600"/>
                <a:gd name="T68" fmla="*/ 0 w 21600"/>
                <a:gd name="T69" fmla="*/ 12254 h 21600"/>
                <a:gd name="T70" fmla="*/ 635 w 21600"/>
                <a:gd name="T71" fmla="*/ 13292 h 21600"/>
                <a:gd name="T72" fmla="*/ 2033 w 21600"/>
                <a:gd name="T73" fmla="*/ 13292 h 21600"/>
                <a:gd name="T74" fmla="*/ 5845 w 21600"/>
                <a:gd name="T75" fmla="*/ 19108 h 21600"/>
                <a:gd name="T76" fmla="*/ 5845 w 21600"/>
                <a:gd name="T77" fmla="*/ 20562 h 21600"/>
                <a:gd name="T78" fmla="*/ 6480 w 21600"/>
                <a:gd name="T79" fmla="*/ 21600 h 21600"/>
                <a:gd name="T80" fmla="*/ 8259 w 21600"/>
                <a:gd name="T81" fmla="*/ 21600 h 21600"/>
                <a:gd name="T82" fmla="*/ 8894 w 21600"/>
                <a:gd name="T83" fmla="*/ 20562 h 21600"/>
                <a:gd name="T84" fmla="*/ 8894 w 21600"/>
                <a:gd name="T85" fmla="*/ 16408 h 21600"/>
                <a:gd name="T86" fmla="*/ 6861 w 21600"/>
                <a:gd name="T87" fmla="*/ 16408 h 21600"/>
                <a:gd name="T88" fmla="*/ 6226 w 21600"/>
                <a:gd name="T89" fmla="*/ 15369 h 21600"/>
                <a:gd name="T90" fmla="*/ 6861 w 21600"/>
                <a:gd name="T91" fmla="*/ 14331 h 21600"/>
                <a:gd name="T92" fmla="*/ 8894 w 21600"/>
                <a:gd name="T93" fmla="*/ 14331 h 21600"/>
                <a:gd name="T94" fmla="*/ 8894 w 21600"/>
                <a:gd name="T95" fmla="*/ 6854 h 21600"/>
                <a:gd name="T96" fmla="*/ 6861 w 21600"/>
                <a:gd name="T97" fmla="*/ 6854 h 21600"/>
                <a:gd name="T98" fmla="*/ 6226 w 21600"/>
                <a:gd name="T99" fmla="*/ 5815 h 21600"/>
                <a:gd name="T100" fmla="*/ 6861 w 21600"/>
                <a:gd name="T101" fmla="*/ 4777 h 21600"/>
                <a:gd name="T102" fmla="*/ 8894 w 21600"/>
                <a:gd name="T103" fmla="*/ 4777 h 21600"/>
                <a:gd name="T104" fmla="*/ 8894 w 21600"/>
                <a:gd name="T105" fmla="*/ 1038 h 21600"/>
                <a:gd name="T106" fmla="*/ 8259 w 21600"/>
                <a:gd name="T107" fmla="*/ 0 h 21600"/>
                <a:gd name="T108" fmla="*/ 8259 w 21600"/>
                <a:gd name="T10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00" h="21600">
                  <a:moveTo>
                    <a:pt x="20965" y="8100"/>
                  </a:moveTo>
                  <a:cubicBezTo>
                    <a:pt x="20965" y="8100"/>
                    <a:pt x="20075" y="8100"/>
                    <a:pt x="19567" y="8100"/>
                  </a:cubicBezTo>
                  <a:cubicBezTo>
                    <a:pt x="18932" y="5192"/>
                    <a:pt x="17534" y="3115"/>
                    <a:pt x="15755" y="2285"/>
                  </a:cubicBezTo>
                  <a:cubicBezTo>
                    <a:pt x="15755" y="1662"/>
                    <a:pt x="15755" y="1038"/>
                    <a:pt x="15755" y="1038"/>
                  </a:cubicBezTo>
                  <a:cubicBezTo>
                    <a:pt x="15755" y="415"/>
                    <a:pt x="15374" y="0"/>
                    <a:pt x="15120" y="0"/>
                  </a:cubicBezTo>
                  <a:cubicBezTo>
                    <a:pt x="13341" y="0"/>
                    <a:pt x="13341" y="0"/>
                    <a:pt x="13341" y="0"/>
                  </a:cubicBezTo>
                  <a:cubicBezTo>
                    <a:pt x="12960" y="0"/>
                    <a:pt x="12706" y="415"/>
                    <a:pt x="12706" y="1038"/>
                  </a:cubicBezTo>
                  <a:cubicBezTo>
                    <a:pt x="12706" y="4777"/>
                    <a:pt x="12706" y="4777"/>
                    <a:pt x="12706" y="4777"/>
                  </a:cubicBezTo>
                  <a:cubicBezTo>
                    <a:pt x="10800" y="4777"/>
                    <a:pt x="10800" y="4777"/>
                    <a:pt x="10800" y="4777"/>
                  </a:cubicBezTo>
                  <a:cubicBezTo>
                    <a:pt x="10419" y="4777"/>
                    <a:pt x="10165" y="5192"/>
                    <a:pt x="10165" y="5815"/>
                  </a:cubicBezTo>
                  <a:cubicBezTo>
                    <a:pt x="10165" y="6438"/>
                    <a:pt x="10419" y="6854"/>
                    <a:pt x="10800" y="6854"/>
                  </a:cubicBezTo>
                  <a:cubicBezTo>
                    <a:pt x="12706" y="6854"/>
                    <a:pt x="12706" y="6854"/>
                    <a:pt x="12706" y="6854"/>
                  </a:cubicBezTo>
                  <a:cubicBezTo>
                    <a:pt x="12706" y="14331"/>
                    <a:pt x="12706" y="14331"/>
                    <a:pt x="12706" y="14331"/>
                  </a:cubicBezTo>
                  <a:cubicBezTo>
                    <a:pt x="10800" y="14331"/>
                    <a:pt x="10800" y="14331"/>
                    <a:pt x="10800" y="14331"/>
                  </a:cubicBezTo>
                  <a:cubicBezTo>
                    <a:pt x="10419" y="14331"/>
                    <a:pt x="10165" y="14954"/>
                    <a:pt x="10165" y="15369"/>
                  </a:cubicBezTo>
                  <a:cubicBezTo>
                    <a:pt x="10165" y="15992"/>
                    <a:pt x="10419" y="16408"/>
                    <a:pt x="10800" y="16408"/>
                  </a:cubicBezTo>
                  <a:cubicBezTo>
                    <a:pt x="12706" y="16408"/>
                    <a:pt x="12706" y="16408"/>
                    <a:pt x="12706" y="16408"/>
                  </a:cubicBezTo>
                  <a:cubicBezTo>
                    <a:pt x="12706" y="20562"/>
                    <a:pt x="12706" y="20562"/>
                    <a:pt x="12706" y="20562"/>
                  </a:cubicBezTo>
                  <a:cubicBezTo>
                    <a:pt x="12706" y="20977"/>
                    <a:pt x="12960" y="21600"/>
                    <a:pt x="13341" y="21600"/>
                  </a:cubicBezTo>
                  <a:cubicBezTo>
                    <a:pt x="15120" y="21600"/>
                    <a:pt x="15120" y="21600"/>
                    <a:pt x="15120" y="21600"/>
                  </a:cubicBezTo>
                  <a:cubicBezTo>
                    <a:pt x="15374" y="21600"/>
                    <a:pt x="15755" y="20977"/>
                    <a:pt x="15755" y="20562"/>
                  </a:cubicBezTo>
                  <a:cubicBezTo>
                    <a:pt x="15755" y="20562"/>
                    <a:pt x="15755" y="19731"/>
                    <a:pt x="15755" y="19108"/>
                  </a:cubicBezTo>
                  <a:cubicBezTo>
                    <a:pt x="17534" y="18485"/>
                    <a:pt x="18932" y="16200"/>
                    <a:pt x="19567" y="13292"/>
                  </a:cubicBezTo>
                  <a:cubicBezTo>
                    <a:pt x="20075" y="13292"/>
                    <a:pt x="20965" y="13292"/>
                    <a:pt x="20965" y="13292"/>
                  </a:cubicBezTo>
                  <a:cubicBezTo>
                    <a:pt x="21346" y="13292"/>
                    <a:pt x="21600" y="12877"/>
                    <a:pt x="21600" y="12254"/>
                  </a:cubicBezTo>
                  <a:cubicBezTo>
                    <a:pt x="21600" y="9138"/>
                    <a:pt x="21600" y="9138"/>
                    <a:pt x="21600" y="9138"/>
                  </a:cubicBezTo>
                  <a:cubicBezTo>
                    <a:pt x="21600" y="8723"/>
                    <a:pt x="21346" y="8100"/>
                    <a:pt x="20965" y="8100"/>
                  </a:cubicBezTo>
                  <a:close/>
                  <a:moveTo>
                    <a:pt x="8259" y="0"/>
                  </a:moveTo>
                  <a:cubicBezTo>
                    <a:pt x="6480" y="0"/>
                    <a:pt x="6480" y="0"/>
                    <a:pt x="6480" y="0"/>
                  </a:cubicBezTo>
                  <a:cubicBezTo>
                    <a:pt x="6226" y="0"/>
                    <a:pt x="5845" y="415"/>
                    <a:pt x="5845" y="1038"/>
                  </a:cubicBezTo>
                  <a:cubicBezTo>
                    <a:pt x="5845" y="1038"/>
                    <a:pt x="5845" y="1662"/>
                    <a:pt x="5845" y="2285"/>
                  </a:cubicBezTo>
                  <a:cubicBezTo>
                    <a:pt x="4066" y="3115"/>
                    <a:pt x="2668" y="5192"/>
                    <a:pt x="2033" y="8100"/>
                  </a:cubicBezTo>
                  <a:cubicBezTo>
                    <a:pt x="1525" y="8100"/>
                    <a:pt x="635" y="8100"/>
                    <a:pt x="635" y="8100"/>
                  </a:cubicBezTo>
                  <a:cubicBezTo>
                    <a:pt x="254" y="8100"/>
                    <a:pt x="0" y="8723"/>
                    <a:pt x="0" y="9138"/>
                  </a:cubicBezTo>
                  <a:cubicBezTo>
                    <a:pt x="0" y="12254"/>
                    <a:pt x="0" y="12254"/>
                    <a:pt x="0" y="12254"/>
                  </a:cubicBezTo>
                  <a:cubicBezTo>
                    <a:pt x="0" y="12877"/>
                    <a:pt x="254" y="13292"/>
                    <a:pt x="635" y="13292"/>
                  </a:cubicBezTo>
                  <a:cubicBezTo>
                    <a:pt x="635" y="13292"/>
                    <a:pt x="1525" y="13292"/>
                    <a:pt x="2033" y="13292"/>
                  </a:cubicBezTo>
                  <a:cubicBezTo>
                    <a:pt x="2668" y="16200"/>
                    <a:pt x="4066" y="18485"/>
                    <a:pt x="5845" y="19108"/>
                  </a:cubicBezTo>
                  <a:cubicBezTo>
                    <a:pt x="5845" y="19731"/>
                    <a:pt x="5845" y="20562"/>
                    <a:pt x="5845" y="20562"/>
                  </a:cubicBezTo>
                  <a:cubicBezTo>
                    <a:pt x="5845" y="20977"/>
                    <a:pt x="6226" y="21600"/>
                    <a:pt x="6480" y="21600"/>
                  </a:cubicBezTo>
                  <a:cubicBezTo>
                    <a:pt x="8259" y="21600"/>
                    <a:pt x="8259" y="21600"/>
                    <a:pt x="8259" y="21600"/>
                  </a:cubicBezTo>
                  <a:cubicBezTo>
                    <a:pt x="8640" y="21600"/>
                    <a:pt x="8894" y="20977"/>
                    <a:pt x="8894" y="20562"/>
                  </a:cubicBezTo>
                  <a:cubicBezTo>
                    <a:pt x="8894" y="16408"/>
                    <a:pt x="8894" y="16408"/>
                    <a:pt x="8894" y="16408"/>
                  </a:cubicBezTo>
                  <a:cubicBezTo>
                    <a:pt x="6861" y="16408"/>
                    <a:pt x="6861" y="16408"/>
                    <a:pt x="6861" y="16408"/>
                  </a:cubicBezTo>
                  <a:cubicBezTo>
                    <a:pt x="6480" y="16408"/>
                    <a:pt x="6226" y="15992"/>
                    <a:pt x="6226" y="15369"/>
                  </a:cubicBezTo>
                  <a:cubicBezTo>
                    <a:pt x="6226" y="14954"/>
                    <a:pt x="6480" y="14331"/>
                    <a:pt x="6861" y="14331"/>
                  </a:cubicBezTo>
                  <a:cubicBezTo>
                    <a:pt x="8894" y="14331"/>
                    <a:pt x="8894" y="14331"/>
                    <a:pt x="8894" y="14331"/>
                  </a:cubicBezTo>
                  <a:cubicBezTo>
                    <a:pt x="8894" y="6854"/>
                    <a:pt x="8894" y="6854"/>
                    <a:pt x="8894" y="6854"/>
                  </a:cubicBezTo>
                  <a:cubicBezTo>
                    <a:pt x="6861" y="6854"/>
                    <a:pt x="6861" y="6854"/>
                    <a:pt x="6861" y="6854"/>
                  </a:cubicBezTo>
                  <a:cubicBezTo>
                    <a:pt x="6480" y="6854"/>
                    <a:pt x="6226" y="6438"/>
                    <a:pt x="6226" y="5815"/>
                  </a:cubicBezTo>
                  <a:cubicBezTo>
                    <a:pt x="6226" y="5192"/>
                    <a:pt x="6480" y="4777"/>
                    <a:pt x="6861" y="4777"/>
                  </a:cubicBezTo>
                  <a:cubicBezTo>
                    <a:pt x="8894" y="4777"/>
                    <a:pt x="8894" y="4777"/>
                    <a:pt x="8894" y="4777"/>
                  </a:cubicBezTo>
                  <a:cubicBezTo>
                    <a:pt x="8894" y="1038"/>
                    <a:pt x="8894" y="1038"/>
                    <a:pt x="8894" y="1038"/>
                  </a:cubicBezTo>
                  <a:cubicBezTo>
                    <a:pt x="8894" y="415"/>
                    <a:pt x="8640" y="0"/>
                    <a:pt x="8259" y="0"/>
                  </a:cubicBezTo>
                  <a:close/>
                  <a:moveTo>
                    <a:pt x="8259" y="0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tx1">
                  <a:lumMod val="50000"/>
                </a:schemeClr>
              </a:contourClr>
            </a:sp3d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1"/>
              <a:ext cx="228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3580425" y="2276872"/>
            <a:ext cx="1766944" cy="1070968"/>
            <a:chOff x="-259" y="16"/>
            <a:chExt cx="2967" cy="1799"/>
          </a:xfrm>
        </p:grpSpPr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-259" y="1319"/>
              <a:ext cx="264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U.S. 101" charset="0"/>
                  <a:cs typeface="U.S. 101" charset="0"/>
                  <a:sym typeface="U.S. 101" charset="0"/>
                </a:rPr>
                <a:t>VERİYİ AKTARMA</a:t>
              </a: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767" y="16"/>
              <a:ext cx="1215" cy="920"/>
              <a:chOff x="0" y="16"/>
              <a:chExt cx="1215" cy="92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17" y="760"/>
                <a:ext cx="382" cy="176"/>
              </a:xfrm>
              <a:custGeom>
                <a:avLst/>
                <a:gdLst>
                  <a:gd name="T0" fmla="*/ 376 w 20251"/>
                  <a:gd name="T1" fmla="*/ 154 h 21600"/>
                  <a:gd name="T2" fmla="*/ 343 w 20251"/>
                  <a:gd name="T3" fmla="*/ 124 h 21600"/>
                  <a:gd name="T4" fmla="*/ 328 w 20251"/>
                  <a:gd name="T5" fmla="*/ 99 h 21600"/>
                  <a:gd name="T6" fmla="*/ 319 w 20251"/>
                  <a:gd name="T7" fmla="*/ 0 h 21600"/>
                  <a:gd name="T8" fmla="*/ 63 w 20251"/>
                  <a:gd name="T9" fmla="*/ 0 h 21600"/>
                  <a:gd name="T10" fmla="*/ 54 w 20251"/>
                  <a:gd name="T11" fmla="*/ 99 h 21600"/>
                  <a:gd name="T12" fmla="*/ 39 w 20251"/>
                  <a:gd name="T13" fmla="*/ 125 h 21600"/>
                  <a:gd name="T14" fmla="*/ 6 w 20251"/>
                  <a:gd name="T15" fmla="*/ 154 h 21600"/>
                  <a:gd name="T16" fmla="*/ 16 w 20251"/>
                  <a:gd name="T17" fmla="*/ 172 h 21600"/>
                  <a:gd name="T18" fmla="*/ 163 w 20251"/>
                  <a:gd name="T19" fmla="*/ 176 h 21600"/>
                  <a:gd name="T20" fmla="*/ 218 w 20251"/>
                  <a:gd name="T21" fmla="*/ 176 h 21600"/>
                  <a:gd name="T22" fmla="*/ 367 w 20251"/>
                  <a:gd name="T23" fmla="*/ 172 h 21600"/>
                  <a:gd name="T24" fmla="*/ 376 w 20251"/>
                  <a:gd name="T25" fmla="*/ 154 h 21600"/>
                  <a:gd name="T26" fmla="*/ 376 w 20251"/>
                  <a:gd name="T27" fmla="*/ 154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251" h="21600">
                    <a:moveTo>
                      <a:pt x="19920" y="18845"/>
                    </a:moveTo>
                    <a:cubicBezTo>
                      <a:pt x="19920" y="18845"/>
                      <a:pt x="18823" y="16641"/>
                      <a:pt x="18203" y="15208"/>
                    </a:cubicBezTo>
                    <a:cubicBezTo>
                      <a:pt x="17583" y="13776"/>
                      <a:pt x="17393" y="12122"/>
                      <a:pt x="17393" y="12122"/>
                    </a:cubicBezTo>
                    <a:cubicBezTo>
                      <a:pt x="16916" y="0"/>
                      <a:pt x="16916" y="0"/>
                      <a:pt x="16916" y="0"/>
                    </a:cubicBezTo>
                    <a:cubicBezTo>
                      <a:pt x="3326" y="0"/>
                      <a:pt x="3326" y="0"/>
                      <a:pt x="3326" y="0"/>
                    </a:cubicBezTo>
                    <a:cubicBezTo>
                      <a:pt x="2849" y="12122"/>
                      <a:pt x="2849" y="12122"/>
                      <a:pt x="2849" y="12122"/>
                    </a:cubicBezTo>
                    <a:cubicBezTo>
                      <a:pt x="2849" y="12122"/>
                      <a:pt x="2659" y="13886"/>
                      <a:pt x="2087" y="15318"/>
                    </a:cubicBezTo>
                    <a:cubicBezTo>
                      <a:pt x="1467" y="16751"/>
                      <a:pt x="322" y="18955"/>
                      <a:pt x="322" y="18955"/>
                    </a:cubicBezTo>
                    <a:cubicBezTo>
                      <a:pt x="322" y="18955"/>
                      <a:pt x="-679" y="20608"/>
                      <a:pt x="847" y="21049"/>
                    </a:cubicBezTo>
                    <a:cubicBezTo>
                      <a:pt x="1705" y="21380"/>
                      <a:pt x="5567" y="21600"/>
                      <a:pt x="8667" y="21600"/>
                    </a:cubicBezTo>
                    <a:cubicBezTo>
                      <a:pt x="11575" y="21600"/>
                      <a:pt x="11575" y="21600"/>
                      <a:pt x="11575" y="21600"/>
                    </a:cubicBezTo>
                    <a:cubicBezTo>
                      <a:pt x="14770" y="21600"/>
                      <a:pt x="18537" y="21380"/>
                      <a:pt x="19443" y="21049"/>
                    </a:cubicBezTo>
                    <a:cubicBezTo>
                      <a:pt x="20921" y="20498"/>
                      <a:pt x="19920" y="18845"/>
                      <a:pt x="19920" y="18845"/>
                    </a:cubicBezTo>
                    <a:close/>
                    <a:moveTo>
                      <a:pt x="19920" y="18845"/>
                    </a:move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2">
                      <a:lumMod val="75000"/>
                    </a:schemeClr>
                  </a:contourClr>
                </a:sp3d>
              </a:bodyPr>
              <a:lstStyle/>
              <a:p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AutoShape 23"/>
              <p:cNvSpPr>
                <a:spLocks/>
              </p:cNvSpPr>
              <p:nvPr/>
            </p:nvSpPr>
            <p:spPr bwMode="auto">
              <a:xfrm>
                <a:off x="0" y="16"/>
                <a:ext cx="1215" cy="743"/>
              </a:xfrm>
              <a:custGeom>
                <a:avLst/>
                <a:gdLst>
                  <a:gd name="T0" fmla="*/ 21074 w 21600"/>
                  <a:gd name="T1" fmla="*/ 0 h 21600"/>
                  <a:gd name="T2" fmla="*/ 558 w 21600"/>
                  <a:gd name="T3" fmla="*/ 0 h 21600"/>
                  <a:gd name="T4" fmla="*/ 0 w 21600"/>
                  <a:gd name="T5" fmla="*/ 939 h 21600"/>
                  <a:gd name="T6" fmla="*/ 0 w 21600"/>
                  <a:gd name="T7" fmla="*/ 20661 h 21600"/>
                  <a:gd name="T8" fmla="*/ 558 w 21600"/>
                  <a:gd name="T9" fmla="*/ 21600 h 21600"/>
                  <a:gd name="T10" fmla="*/ 8156 w 21600"/>
                  <a:gd name="T11" fmla="*/ 21600 h 21600"/>
                  <a:gd name="T12" fmla="*/ 8586 w 21600"/>
                  <a:gd name="T13" fmla="*/ 21600 h 21600"/>
                  <a:gd name="T14" fmla="*/ 13062 w 21600"/>
                  <a:gd name="T15" fmla="*/ 21600 h 21600"/>
                  <a:gd name="T16" fmla="*/ 13524 w 21600"/>
                  <a:gd name="T17" fmla="*/ 21600 h 21600"/>
                  <a:gd name="T18" fmla="*/ 21074 w 21600"/>
                  <a:gd name="T19" fmla="*/ 21600 h 21600"/>
                  <a:gd name="T20" fmla="*/ 21600 w 21600"/>
                  <a:gd name="T21" fmla="*/ 20661 h 21600"/>
                  <a:gd name="T22" fmla="*/ 21600 w 21600"/>
                  <a:gd name="T23" fmla="*/ 939 h 21600"/>
                  <a:gd name="T24" fmla="*/ 21074 w 21600"/>
                  <a:gd name="T25" fmla="*/ 0 h 21600"/>
                  <a:gd name="T26" fmla="*/ 20708 w 21600"/>
                  <a:gd name="T27" fmla="*/ 20035 h 21600"/>
                  <a:gd name="T28" fmla="*/ 828 w 21600"/>
                  <a:gd name="T29" fmla="*/ 20035 h 21600"/>
                  <a:gd name="T30" fmla="*/ 828 w 21600"/>
                  <a:gd name="T31" fmla="*/ 1565 h 21600"/>
                  <a:gd name="T32" fmla="*/ 20708 w 21600"/>
                  <a:gd name="T33" fmla="*/ 1565 h 21600"/>
                  <a:gd name="T34" fmla="*/ 20708 w 21600"/>
                  <a:gd name="T35" fmla="*/ 20035 h 21600"/>
                  <a:gd name="T36" fmla="*/ 20708 w 21600"/>
                  <a:gd name="T37" fmla="*/ 200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21074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255" y="0"/>
                      <a:pt x="0" y="443"/>
                      <a:pt x="0" y="939"/>
                    </a:cubicBezTo>
                    <a:cubicBezTo>
                      <a:pt x="0" y="20661"/>
                      <a:pt x="0" y="20661"/>
                      <a:pt x="0" y="20661"/>
                    </a:cubicBezTo>
                    <a:cubicBezTo>
                      <a:pt x="0" y="21157"/>
                      <a:pt x="255" y="21600"/>
                      <a:pt x="558" y="21600"/>
                    </a:cubicBezTo>
                    <a:cubicBezTo>
                      <a:pt x="8156" y="21600"/>
                      <a:pt x="8156" y="21600"/>
                      <a:pt x="8156" y="21600"/>
                    </a:cubicBezTo>
                    <a:cubicBezTo>
                      <a:pt x="8586" y="21600"/>
                      <a:pt x="8586" y="21600"/>
                      <a:pt x="8586" y="21600"/>
                    </a:cubicBezTo>
                    <a:cubicBezTo>
                      <a:pt x="13062" y="21600"/>
                      <a:pt x="13062" y="21600"/>
                      <a:pt x="13062" y="21600"/>
                    </a:cubicBezTo>
                    <a:cubicBezTo>
                      <a:pt x="13524" y="21600"/>
                      <a:pt x="13524" y="21600"/>
                      <a:pt x="13524" y="21600"/>
                    </a:cubicBezTo>
                    <a:cubicBezTo>
                      <a:pt x="21074" y="21600"/>
                      <a:pt x="21074" y="21600"/>
                      <a:pt x="21074" y="21600"/>
                    </a:cubicBezTo>
                    <a:cubicBezTo>
                      <a:pt x="21377" y="21600"/>
                      <a:pt x="21600" y="21157"/>
                      <a:pt x="21600" y="20661"/>
                    </a:cubicBezTo>
                    <a:cubicBezTo>
                      <a:pt x="21600" y="939"/>
                      <a:pt x="21600" y="939"/>
                      <a:pt x="21600" y="939"/>
                    </a:cubicBezTo>
                    <a:cubicBezTo>
                      <a:pt x="21600" y="443"/>
                      <a:pt x="21377" y="0"/>
                      <a:pt x="21074" y="0"/>
                    </a:cubicBezTo>
                    <a:close/>
                    <a:moveTo>
                      <a:pt x="20708" y="20035"/>
                    </a:moveTo>
                    <a:cubicBezTo>
                      <a:pt x="828" y="20035"/>
                      <a:pt x="828" y="20035"/>
                      <a:pt x="828" y="20035"/>
                    </a:cubicBezTo>
                    <a:cubicBezTo>
                      <a:pt x="828" y="1565"/>
                      <a:pt x="828" y="1565"/>
                      <a:pt x="828" y="1565"/>
                    </a:cubicBezTo>
                    <a:cubicBezTo>
                      <a:pt x="20708" y="1565"/>
                      <a:pt x="20708" y="1565"/>
                      <a:pt x="20708" y="1565"/>
                    </a:cubicBezTo>
                    <a:lnTo>
                      <a:pt x="20708" y="20035"/>
                    </a:lnTo>
                    <a:close/>
                    <a:moveTo>
                      <a:pt x="20708" y="20035"/>
                    </a:moveTo>
                  </a:path>
                </a:pathLst>
              </a:cu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000000"/>
                </a:contourClr>
              </a:sp3d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sp3d contourW="12700">
                  <a:contourClr>
                    <a:schemeClr val="accent2">
                      <a:lumMod val="75000"/>
                    </a:schemeClr>
                  </a:contourClr>
                </a:sp3d>
              </a:bodyPr>
              <a:lstStyle/>
              <a:p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22" name="Picture 2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0"/>
              <a:ext cx="2708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5" name="Oval 27"/>
          <p:cNvSpPr>
            <a:spLocks/>
          </p:cNvSpPr>
          <p:nvPr/>
        </p:nvSpPr>
        <p:spPr bwMode="auto">
          <a:xfrm>
            <a:off x="4865166" y="2601318"/>
            <a:ext cx="2438400" cy="2438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5212828" y="3110905"/>
            <a:ext cx="1733550" cy="1375172"/>
            <a:chOff x="0" y="0"/>
            <a:chExt cx="2912" cy="2309"/>
          </a:xfrm>
        </p:grpSpPr>
        <p:sp>
          <p:nvSpPr>
            <p:cNvPr id="27" name="Rectangle 28"/>
            <p:cNvSpPr>
              <a:spLocks/>
            </p:cNvSpPr>
            <p:nvPr/>
          </p:nvSpPr>
          <p:spPr bwMode="auto">
            <a:xfrm>
              <a:off x="0" y="1813"/>
              <a:ext cx="291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cene3d>
                <a:camera prst="orthographicFront"/>
                <a:lightRig rig="threePt" dir="t"/>
              </a:scene3d>
              <a:sp3d contourW="12700">
                <a:contourClr>
                  <a:schemeClr val="accent2">
                    <a:lumMod val="75000"/>
                  </a:schemeClr>
                </a:contourClr>
              </a:sp3d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U.S. 101" charset="0"/>
                  <a:cs typeface="U.S. 101" charset="0"/>
                  <a:sym typeface="U.S. 101" charset="0"/>
                </a:rPr>
                <a:t>VERİYİ İŞLEME VE RAPORLAMA</a:t>
              </a:r>
            </a:p>
          </p:txBody>
        </p: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853" y="0"/>
              <a:ext cx="1205" cy="1197"/>
              <a:chOff x="0" y="0"/>
              <a:chExt cx="1205" cy="1197"/>
            </a:xfrm>
          </p:grpSpPr>
          <p:sp>
            <p:nvSpPr>
              <p:cNvPr id="30" name="AutoShape 29"/>
              <p:cNvSpPr>
                <a:spLocks/>
              </p:cNvSpPr>
              <p:nvPr/>
            </p:nvSpPr>
            <p:spPr bwMode="auto">
              <a:xfrm>
                <a:off x="0" y="0"/>
                <a:ext cx="1171" cy="926"/>
              </a:xfrm>
              <a:custGeom>
                <a:avLst/>
                <a:gdLst>
                  <a:gd name="T0" fmla="*/ 1828 w 21600"/>
                  <a:gd name="T1" fmla="*/ 19713 h 21600"/>
                  <a:gd name="T2" fmla="*/ 1828 w 21600"/>
                  <a:gd name="T3" fmla="*/ 4194 h 21600"/>
                  <a:gd name="T4" fmla="*/ 20271 w 21600"/>
                  <a:gd name="T5" fmla="*/ 4194 h 21600"/>
                  <a:gd name="T6" fmla="*/ 20271 w 21600"/>
                  <a:gd name="T7" fmla="*/ 8808 h 21600"/>
                  <a:gd name="T8" fmla="*/ 21600 w 21600"/>
                  <a:gd name="T9" fmla="*/ 10695 h 21600"/>
                  <a:gd name="T10" fmla="*/ 21600 w 21600"/>
                  <a:gd name="T11" fmla="*/ 419 h 21600"/>
                  <a:gd name="T12" fmla="*/ 21268 w 21600"/>
                  <a:gd name="T13" fmla="*/ 0 h 21600"/>
                  <a:gd name="T14" fmla="*/ 498 w 21600"/>
                  <a:gd name="T15" fmla="*/ 0 h 21600"/>
                  <a:gd name="T16" fmla="*/ 0 w 21600"/>
                  <a:gd name="T17" fmla="*/ 419 h 21600"/>
                  <a:gd name="T18" fmla="*/ 0 w 21600"/>
                  <a:gd name="T19" fmla="*/ 21181 h 21600"/>
                  <a:gd name="T20" fmla="*/ 498 w 21600"/>
                  <a:gd name="T21" fmla="*/ 21600 h 21600"/>
                  <a:gd name="T22" fmla="*/ 5649 w 21600"/>
                  <a:gd name="T23" fmla="*/ 21600 h 21600"/>
                  <a:gd name="T24" fmla="*/ 5317 w 21600"/>
                  <a:gd name="T25" fmla="*/ 19713 h 21600"/>
                  <a:gd name="T26" fmla="*/ 1828 w 21600"/>
                  <a:gd name="T27" fmla="*/ 19713 h 21600"/>
                  <a:gd name="T28" fmla="*/ 17778 w 21600"/>
                  <a:gd name="T29" fmla="*/ 629 h 21600"/>
                  <a:gd name="T30" fmla="*/ 19772 w 21600"/>
                  <a:gd name="T31" fmla="*/ 629 h 21600"/>
                  <a:gd name="T32" fmla="*/ 19772 w 21600"/>
                  <a:gd name="T33" fmla="*/ 3146 h 21600"/>
                  <a:gd name="T34" fmla="*/ 17778 w 21600"/>
                  <a:gd name="T35" fmla="*/ 3146 h 21600"/>
                  <a:gd name="T36" fmla="*/ 17778 w 21600"/>
                  <a:gd name="T37" fmla="*/ 629 h 21600"/>
                  <a:gd name="T38" fmla="*/ 14788 w 21600"/>
                  <a:gd name="T39" fmla="*/ 629 h 21600"/>
                  <a:gd name="T40" fmla="*/ 16782 w 21600"/>
                  <a:gd name="T41" fmla="*/ 629 h 21600"/>
                  <a:gd name="T42" fmla="*/ 16782 w 21600"/>
                  <a:gd name="T43" fmla="*/ 3146 h 21600"/>
                  <a:gd name="T44" fmla="*/ 14788 w 21600"/>
                  <a:gd name="T45" fmla="*/ 3146 h 21600"/>
                  <a:gd name="T46" fmla="*/ 14788 w 21600"/>
                  <a:gd name="T47" fmla="*/ 629 h 21600"/>
                  <a:gd name="T48" fmla="*/ 14788 w 21600"/>
                  <a:gd name="T49" fmla="*/ 6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00" h="21600">
                    <a:moveTo>
                      <a:pt x="1828" y="19713"/>
                    </a:moveTo>
                    <a:cubicBezTo>
                      <a:pt x="1828" y="4194"/>
                      <a:pt x="1828" y="4194"/>
                      <a:pt x="1828" y="4194"/>
                    </a:cubicBezTo>
                    <a:cubicBezTo>
                      <a:pt x="20271" y="4194"/>
                      <a:pt x="20271" y="4194"/>
                      <a:pt x="20271" y="4194"/>
                    </a:cubicBezTo>
                    <a:cubicBezTo>
                      <a:pt x="20271" y="8808"/>
                      <a:pt x="20271" y="8808"/>
                      <a:pt x="20271" y="8808"/>
                    </a:cubicBezTo>
                    <a:cubicBezTo>
                      <a:pt x="20769" y="9437"/>
                      <a:pt x="21268" y="10066"/>
                      <a:pt x="21600" y="10695"/>
                    </a:cubicBezTo>
                    <a:cubicBezTo>
                      <a:pt x="21600" y="419"/>
                      <a:pt x="21600" y="419"/>
                      <a:pt x="21600" y="419"/>
                    </a:cubicBezTo>
                    <a:cubicBezTo>
                      <a:pt x="21600" y="210"/>
                      <a:pt x="21434" y="0"/>
                      <a:pt x="21268" y="0"/>
                    </a:cubicBezTo>
                    <a:cubicBezTo>
                      <a:pt x="498" y="0"/>
                      <a:pt x="498" y="0"/>
                      <a:pt x="498" y="0"/>
                    </a:cubicBezTo>
                    <a:cubicBezTo>
                      <a:pt x="166" y="0"/>
                      <a:pt x="0" y="210"/>
                      <a:pt x="0" y="419"/>
                    </a:cubicBezTo>
                    <a:cubicBezTo>
                      <a:pt x="0" y="21181"/>
                      <a:pt x="0" y="21181"/>
                      <a:pt x="0" y="21181"/>
                    </a:cubicBezTo>
                    <a:cubicBezTo>
                      <a:pt x="0" y="21390"/>
                      <a:pt x="166" y="21600"/>
                      <a:pt x="498" y="21600"/>
                    </a:cubicBezTo>
                    <a:cubicBezTo>
                      <a:pt x="5649" y="21600"/>
                      <a:pt x="5649" y="21600"/>
                      <a:pt x="5649" y="21600"/>
                    </a:cubicBezTo>
                    <a:cubicBezTo>
                      <a:pt x="5483" y="20971"/>
                      <a:pt x="5317" y="20342"/>
                      <a:pt x="5317" y="19713"/>
                    </a:cubicBezTo>
                    <a:lnTo>
                      <a:pt x="1828" y="19713"/>
                    </a:lnTo>
                    <a:close/>
                    <a:moveTo>
                      <a:pt x="17778" y="629"/>
                    </a:moveTo>
                    <a:cubicBezTo>
                      <a:pt x="19772" y="629"/>
                      <a:pt x="19772" y="629"/>
                      <a:pt x="19772" y="629"/>
                    </a:cubicBezTo>
                    <a:cubicBezTo>
                      <a:pt x="19772" y="3146"/>
                      <a:pt x="19772" y="3146"/>
                      <a:pt x="19772" y="3146"/>
                    </a:cubicBezTo>
                    <a:cubicBezTo>
                      <a:pt x="17778" y="3146"/>
                      <a:pt x="17778" y="3146"/>
                      <a:pt x="17778" y="3146"/>
                    </a:cubicBezTo>
                    <a:lnTo>
                      <a:pt x="17778" y="629"/>
                    </a:lnTo>
                    <a:close/>
                    <a:moveTo>
                      <a:pt x="14788" y="629"/>
                    </a:moveTo>
                    <a:cubicBezTo>
                      <a:pt x="16782" y="629"/>
                      <a:pt x="16782" y="629"/>
                      <a:pt x="16782" y="629"/>
                    </a:cubicBezTo>
                    <a:cubicBezTo>
                      <a:pt x="16782" y="3146"/>
                      <a:pt x="16782" y="3146"/>
                      <a:pt x="16782" y="3146"/>
                    </a:cubicBezTo>
                    <a:cubicBezTo>
                      <a:pt x="14788" y="3146"/>
                      <a:pt x="14788" y="3146"/>
                      <a:pt x="14788" y="3146"/>
                    </a:cubicBezTo>
                    <a:lnTo>
                      <a:pt x="14788" y="629"/>
                    </a:lnTo>
                    <a:close/>
                    <a:moveTo>
                      <a:pt x="14788" y="629"/>
                    </a:moveTo>
                  </a:path>
                </a:pathLst>
              </a:cu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000000"/>
                </a:contourClr>
              </a:sp3d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sp3d contourW="12700">
                  <a:contourClr>
                    <a:schemeClr val="accent2">
                      <a:lumMod val="75000"/>
                    </a:schemeClr>
                  </a:contourClr>
                </a:sp3d>
              </a:bodyPr>
              <a:lstStyle/>
              <a:p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31" name="AutoShape 30"/>
              <p:cNvSpPr>
                <a:spLocks/>
              </p:cNvSpPr>
              <p:nvPr/>
            </p:nvSpPr>
            <p:spPr bwMode="auto">
              <a:xfrm>
                <a:off x="331" y="316"/>
                <a:ext cx="874" cy="881"/>
              </a:xfrm>
              <a:custGeom>
                <a:avLst/>
                <a:gdLst>
                  <a:gd name="T0" fmla="*/ 15365 w 21600"/>
                  <a:gd name="T1" fmla="*/ 17853 h 21600"/>
                  <a:gd name="T2" fmla="*/ 11357 w 21600"/>
                  <a:gd name="T3" fmla="*/ 21600 h 21600"/>
                  <a:gd name="T4" fmla="*/ 10243 w 21600"/>
                  <a:gd name="T5" fmla="*/ 21600 h 21600"/>
                  <a:gd name="T6" fmla="*/ 6235 w 21600"/>
                  <a:gd name="T7" fmla="*/ 17853 h 21600"/>
                  <a:gd name="T8" fmla="*/ 10243 w 21600"/>
                  <a:gd name="T9" fmla="*/ 21600 h 21600"/>
                  <a:gd name="T10" fmla="*/ 2449 w 21600"/>
                  <a:gd name="T11" fmla="*/ 17853 h 21600"/>
                  <a:gd name="T12" fmla="*/ 6680 w 21600"/>
                  <a:gd name="T13" fmla="*/ 20718 h 21600"/>
                  <a:gd name="T14" fmla="*/ 16701 w 21600"/>
                  <a:gd name="T15" fmla="*/ 17853 h 21600"/>
                  <a:gd name="T16" fmla="*/ 14920 w 21600"/>
                  <a:gd name="T17" fmla="*/ 20718 h 21600"/>
                  <a:gd name="T18" fmla="*/ 17814 w 21600"/>
                  <a:gd name="T19" fmla="*/ 11461 h 21600"/>
                  <a:gd name="T20" fmla="*/ 19819 w 21600"/>
                  <a:gd name="T21" fmla="*/ 16531 h 21600"/>
                  <a:gd name="T22" fmla="*/ 11357 w 21600"/>
                  <a:gd name="T23" fmla="*/ 16531 h 21600"/>
                  <a:gd name="T24" fmla="*/ 16701 w 21600"/>
                  <a:gd name="T25" fmla="*/ 11461 h 21600"/>
                  <a:gd name="T26" fmla="*/ 11357 w 21600"/>
                  <a:gd name="T27" fmla="*/ 16531 h 21600"/>
                  <a:gd name="T28" fmla="*/ 4899 w 21600"/>
                  <a:gd name="T29" fmla="*/ 11461 h 21600"/>
                  <a:gd name="T30" fmla="*/ 10243 w 21600"/>
                  <a:gd name="T31" fmla="*/ 16531 h 21600"/>
                  <a:gd name="T32" fmla="*/ 1559 w 21600"/>
                  <a:gd name="T33" fmla="*/ 16531 h 21600"/>
                  <a:gd name="T34" fmla="*/ 3786 w 21600"/>
                  <a:gd name="T35" fmla="*/ 11461 h 21600"/>
                  <a:gd name="T36" fmla="*/ 1559 w 21600"/>
                  <a:gd name="T37" fmla="*/ 16531 h 21600"/>
                  <a:gd name="T38" fmla="*/ 17146 w 21600"/>
                  <a:gd name="T39" fmla="*/ 5069 h 21600"/>
                  <a:gd name="T40" fmla="*/ 21600 w 21600"/>
                  <a:gd name="T41" fmla="*/ 10139 h 21600"/>
                  <a:gd name="T42" fmla="*/ 11357 w 21600"/>
                  <a:gd name="T43" fmla="*/ 10139 h 21600"/>
                  <a:gd name="T44" fmla="*/ 15810 w 21600"/>
                  <a:gd name="T45" fmla="*/ 5069 h 21600"/>
                  <a:gd name="T46" fmla="*/ 11357 w 21600"/>
                  <a:gd name="T47" fmla="*/ 10139 h 21600"/>
                  <a:gd name="T48" fmla="*/ 5790 w 21600"/>
                  <a:gd name="T49" fmla="*/ 5069 h 21600"/>
                  <a:gd name="T50" fmla="*/ 10243 w 21600"/>
                  <a:gd name="T51" fmla="*/ 10139 h 21600"/>
                  <a:gd name="T52" fmla="*/ 0 w 21600"/>
                  <a:gd name="T53" fmla="*/ 10139 h 21600"/>
                  <a:gd name="T54" fmla="*/ 4454 w 21600"/>
                  <a:gd name="T55" fmla="*/ 5069 h 21600"/>
                  <a:gd name="T56" fmla="*/ 0 w 21600"/>
                  <a:gd name="T57" fmla="*/ 10139 h 21600"/>
                  <a:gd name="T58" fmla="*/ 14920 w 21600"/>
                  <a:gd name="T59" fmla="*/ 882 h 21600"/>
                  <a:gd name="T60" fmla="*/ 16701 w 21600"/>
                  <a:gd name="T61" fmla="*/ 3747 h 21600"/>
                  <a:gd name="T62" fmla="*/ 11357 w 21600"/>
                  <a:gd name="T63" fmla="*/ 0 h 21600"/>
                  <a:gd name="T64" fmla="*/ 15365 w 21600"/>
                  <a:gd name="T65" fmla="*/ 3747 h 21600"/>
                  <a:gd name="T66" fmla="*/ 6235 w 21600"/>
                  <a:gd name="T67" fmla="*/ 3747 h 21600"/>
                  <a:gd name="T68" fmla="*/ 10243 w 21600"/>
                  <a:gd name="T69" fmla="*/ 0 h 21600"/>
                  <a:gd name="T70" fmla="*/ 6235 w 21600"/>
                  <a:gd name="T71" fmla="*/ 3747 h 21600"/>
                  <a:gd name="T72" fmla="*/ 6680 w 21600"/>
                  <a:gd name="T73" fmla="*/ 882 h 21600"/>
                  <a:gd name="T74" fmla="*/ 2449 w 21600"/>
                  <a:gd name="T75" fmla="*/ 3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00" h="21600">
                    <a:moveTo>
                      <a:pt x="11357" y="17853"/>
                    </a:moveTo>
                    <a:cubicBezTo>
                      <a:pt x="15365" y="17853"/>
                      <a:pt x="15365" y="17853"/>
                      <a:pt x="15365" y="17853"/>
                    </a:cubicBezTo>
                    <a:cubicBezTo>
                      <a:pt x="14474" y="19616"/>
                      <a:pt x="13361" y="20939"/>
                      <a:pt x="12247" y="21380"/>
                    </a:cubicBezTo>
                    <a:cubicBezTo>
                      <a:pt x="12025" y="21380"/>
                      <a:pt x="11579" y="21380"/>
                      <a:pt x="11357" y="21600"/>
                    </a:cubicBezTo>
                    <a:lnTo>
                      <a:pt x="11357" y="17853"/>
                    </a:lnTo>
                    <a:close/>
                    <a:moveTo>
                      <a:pt x="10243" y="21600"/>
                    </a:moveTo>
                    <a:cubicBezTo>
                      <a:pt x="9798" y="21380"/>
                      <a:pt x="9575" y="21380"/>
                      <a:pt x="9353" y="21380"/>
                    </a:cubicBezTo>
                    <a:cubicBezTo>
                      <a:pt x="8239" y="20939"/>
                      <a:pt x="7126" y="19616"/>
                      <a:pt x="6235" y="17853"/>
                    </a:cubicBezTo>
                    <a:cubicBezTo>
                      <a:pt x="10243" y="17853"/>
                      <a:pt x="10243" y="17853"/>
                      <a:pt x="10243" y="17853"/>
                    </a:cubicBezTo>
                    <a:lnTo>
                      <a:pt x="10243" y="21600"/>
                    </a:lnTo>
                    <a:close/>
                    <a:moveTo>
                      <a:pt x="6680" y="20718"/>
                    </a:moveTo>
                    <a:cubicBezTo>
                      <a:pt x="5122" y="20057"/>
                      <a:pt x="3563" y="18955"/>
                      <a:pt x="2449" y="17853"/>
                    </a:cubicBezTo>
                    <a:cubicBezTo>
                      <a:pt x="4899" y="17853"/>
                      <a:pt x="4899" y="17853"/>
                      <a:pt x="4899" y="17853"/>
                    </a:cubicBezTo>
                    <a:cubicBezTo>
                      <a:pt x="5344" y="18955"/>
                      <a:pt x="6012" y="19837"/>
                      <a:pt x="6680" y="20718"/>
                    </a:cubicBezTo>
                    <a:close/>
                    <a:moveTo>
                      <a:pt x="14920" y="20718"/>
                    </a:moveTo>
                    <a:cubicBezTo>
                      <a:pt x="15588" y="19837"/>
                      <a:pt x="16256" y="18955"/>
                      <a:pt x="16701" y="17853"/>
                    </a:cubicBezTo>
                    <a:cubicBezTo>
                      <a:pt x="18928" y="17853"/>
                      <a:pt x="18928" y="17853"/>
                      <a:pt x="18928" y="17853"/>
                    </a:cubicBezTo>
                    <a:cubicBezTo>
                      <a:pt x="18037" y="18955"/>
                      <a:pt x="16478" y="20057"/>
                      <a:pt x="14920" y="20718"/>
                    </a:cubicBezTo>
                    <a:close/>
                    <a:moveTo>
                      <a:pt x="17146" y="16531"/>
                    </a:moveTo>
                    <a:cubicBezTo>
                      <a:pt x="17592" y="14988"/>
                      <a:pt x="17814" y="13224"/>
                      <a:pt x="17814" y="11461"/>
                    </a:cubicBezTo>
                    <a:cubicBezTo>
                      <a:pt x="21600" y="11461"/>
                      <a:pt x="21600" y="11461"/>
                      <a:pt x="21600" y="11461"/>
                    </a:cubicBezTo>
                    <a:cubicBezTo>
                      <a:pt x="21600" y="13224"/>
                      <a:pt x="20932" y="14988"/>
                      <a:pt x="19819" y="16531"/>
                    </a:cubicBezTo>
                    <a:lnTo>
                      <a:pt x="17146" y="16531"/>
                    </a:lnTo>
                    <a:close/>
                    <a:moveTo>
                      <a:pt x="11357" y="16531"/>
                    </a:moveTo>
                    <a:cubicBezTo>
                      <a:pt x="11357" y="11461"/>
                      <a:pt x="11357" y="11461"/>
                      <a:pt x="11357" y="11461"/>
                    </a:cubicBezTo>
                    <a:cubicBezTo>
                      <a:pt x="16701" y="11461"/>
                      <a:pt x="16701" y="11461"/>
                      <a:pt x="16701" y="11461"/>
                    </a:cubicBezTo>
                    <a:cubicBezTo>
                      <a:pt x="16701" y="13224"/>
                      <a:pt x="16256" y="14988"/>
                      <a:pt x="15810" y="16531"/>
                    </a:cubicBezTo>
                    <a:lnTo>
                      <a:pt x="11357" y="16531"/>
                    </a:lnTo>
                    <a:close/>
                    <a:moveTo>
                      <a:pt x="5790" y="16531"/>
                    </a:moveTo>
                    <a:cubicBezTo>
                      <a:pt x="5344" y="14988"/>
                      <a:pt x="4899" y="13224"/>
                      <a:pt x="4899" y="11461"/>
                    </a:cubicBezTo>
                    <a:cubicBezTo>
                      <a:pt x="10243" y="11461"/>
                      <a:pt x="10243" y="11461"/>
                      <a:pt x="10243" y="11461"/>
                    </a:cubicBezTo>
                    <a:cubicBezTo>
                      <a:pt x="10243" y="16531"/>
                      <a:pt x="10243" y="16531"/>
                      <a:pt x="10243" y="16531"/>
                    </a:cubicBezTo>
                    <a:lnTo>
                      <a:pt x="5790" y="16531"/>
                    </a:lnTo>
                    <a:close/>
                    <a:moveTo>
                      <a:pt x="1559" y="16531"/>
                    </a:moveTo>
                    <a:cubicBezTo>
                      <a:pt x="668" y="14988"/>
                      <a:pt x="0" y="13224"/>
                      <a:pt x="0" y="11461"/>
                    </a:cubicBezTo>
                    <a:cubicBezTo>
                      <a:pt x="3786" y="11461"/>
                      <a:pt x="3786" y="11461"/>
                      <a:pt x="3786" y="11461"/>
                    </a:cubicBezTo>
                    <a:cubicBezTo>
                      <a:pt x="3786" y="13224"/>
                      <a:pt x="4008" y="14988"/>
                      <a:pt x="4454" y="16531"/>
                    </a:cubicBezTo>
                    <a:lnTo>
                      <a:pt x="1559" y="16531"/>
                    </a:lnTo>
                    <a:close/>
                    <a:moveTo>
                      <a:pt x="17814" y="10139"/>
                    </a:moveTo>
                    <a:cubicBezTo>
                      <a:pt x="17814" y="8376"/>
                      <a:pt x="17592" y="6612"/>
                      <a:pt x="17146" y="5069"/>
                    </a:cubicBezTo>
                    <a:cubicBezTo>
                      <a:pt x="20041" y="5069"/>
                      <a:pt x="20041" y="5069"/>
                      <a:pt x="20041" y="5069"/>
                    </a:cubicBezTo>
                    <a:cubicBezTo>
                      <a:pt x="20932" y="6392"/>
                      <a:pt x="21600" y="8376"/>
                      <a:pt x="21600" y="10139"/>
                    </a:cubicBezTo>
                    <a:lnTo>
                      <a:pt x="17814" y="10139"/>
                    </a:lnTo>
                    <a:close/>
                    <a:moveTo>
                      <a:pt x="11357" y="10139"/>
                    </a:moveTo>
                    <a:cubicBezTo>
                      <a:pt x="11357" y="5069"/>
                      <a:pt x="11357" y="5069"/>
                      <a:pt x="11357" y="5069"/>
                    </a:cubicBezTo>
                    <a:cubicBezTo>
                      <a:pt x="15810" y="5069"/>
                      <a:pt x="15810" y="5069"/>
                      <a:pt x="15810" y="5069"/>
                    </a:cubicBezTo>
                    <a:cubicBezTo>
                      <a:pt x="16256" y="6612"/>
                      <a:pt x="16701" y="8376"/>
                      <a:pt x="16701" y="10139"/>
                    </a:cubicBezTo>
                    <a:lnTo>
                      <a:pt x="11357" y="10139"/>
                    </a:lnTo>
                    <a:close/>
                    <a:moveTo>
                      <a:pt x="4899" y="10139"/>
                    </a:moveTo>
                    <a:cubicBezTo>
                      <a:pt x="4899" y="8376"/>
                      <a:pt x="5344" y="6612"/>
                      <a:pt x="5790" y="5069"/>
                    </a:cubicBezTo>
                    <a:cubicBezTo>
                      <a:pt x="10243" y="5069"/>
                      <a:pt x="10243" y="5069"/>
                      <a:pt x="10243" y="5069"/>
                    </a:cubicBezTo>
                    <a:cubicBezTo>
                      <a:pt x="10243" y="10139"/>
                      <a:pt x="10243" y="10139"/>
                      <a:pt x="10243" y="10139"/>
                    </a:cubicBezTo>
                    <a:lnTo>
                      <a:pt x="4899" y="10139"/>
                    </a:lnTo>
                    <a:close/>
                    <a:moveTo>
                      <a:pt x="0" y="10139"/>
                    </a:moveTo>
                    <a:cubicBezTo>
                      <a:pt x="0" y="8376"/>
                      <a:pt x="668" y="6392"/>
                      <a:pt x="1559" y="4849"/>
                    </a:cubicBezTo>
                    <a:cubicBezTo>
                      <a:pt x="4454" y="5069"/>
                      <a:pt x="4454" y="5069"/>
                      <a:pt x="4454" y="5069"/>
                    </a:cubicBezTo>
                    <a:cubicBezTo>
                      <a:pt x="4008" y="6612"/>
                      <a:pt x="3786" y="8376"/>
                      <a:pt x="3786" y="10139"/>
                    </a:cubicBezTo>
                    <a:lnTo>
                      <a:pt x="0" y="10139"/>
                    </a:lnTo>
                    <a:close/>
                    <a:moveTo>
                      <a:pt x="16701" y="3747"/>
                    </a:moveTo>
                    <a:cubicBezTo>
                      <a:pt x="16256" y="2645"/>
                      <a:pt x="15588" y="1763"/>
                      <a:pt x="14920" y="882"/>
                    </a:cubicBezTo>
                    <a:cubicBezTo>
                      <a:pt x="16478" y="1543"/>
                      <a:pt x="18037" y="2424"/>
                      <a:pt x="19151" y="3747"/>
                    </a:cubicBezTo>
                    <a:lnTo>
                      <a:pt x="16701" y="3747"/>
                    </a:lnTo>
                    <a:close/>
                    <a:moveTo>
                      <a:pt x="11357" y="3747"/>
                    </a:moveTo>
                    <a:cubicBezTo>
                      <a:pt x="11357" y="0"/>
                      <a:pt x="11357" y="0"/>
                      <a:pt x="11357" y="0"/>
                    </a:cubicBezTo>
                    <a:cubicBezTo>
                      <a:pt x="11579" y="0"/>
                      <a:pt x="12025" y="0"/>
                      <a:pt x="12247" y="0"/>
                    </a:cubicBezTo>
                    <a:cubicBezTo>
                      <a:pt x="13361" y="661"/>
                      <a:pt x="14474" y="1984"/>
                      <a:pt x="15365" y="3747"/>
                    </a:cubicBezTo>
                    <a:lnTo>
                      <a:pt x="11357" y="3747"/>
                    </a:lnTo>
                    <a:close/>
                    <a:moveTo>
                      <a:pt x="6235" y="3747"/>
                    </a:moveTo>
                    <a:cubicBezTo>
                      <a:pt x="7126" y="1984"/>
                      <a:pt x="8239" y="661"/>
                      <a:pt x="9353" y="0"/>
                    </a:cubicBezTo>
                    <a:cubicBezTo>
                      <a:pt x="9575" y="0"/>
                      <a:pt x="9798" y="0"/>
                      <a:pt x="10243" y="0"/>
                    </a:cubicBezTo>
                    <a:cubicBezTo>
                      <a:pt x="10243" y="3747"/>
                      <a:pt x="10243" y="3747"/>
                      <a:pt x="10243" y="3747"/>
                    </a:cubicBezTo>
                    <a:lnTo>
                      <a:pt x="6235" y="3747"/>
                    </a:lnTo>
                    <a:close/>
                    <a:moveTo>
                      <a:pt x="2449" y="3747"/>
                    </a:moveTo>
                    <a:cubicBezTo>
                      <a:pt x="3563" y="2424"/>
                      <a:pt x="5122" y="1543"/>
                      <a:pt x="6680" y="882"/>
                    </a:cubicBezTo>
                    <a:cubicBezTo>
                      <a:pt x="6012" y="1543"/>
                      <a:pt x="5344" y="2645"/>
                      <a:pt x="4899" y="3747"/>
                    </a:cubicBezTo>
                    <a:lnTo>
                      <a:pt x="2449" y="3747"/>
                    </a:lnTo>
                    <a:close/>
                    <a:moveTo>
                      <a:pt x="2449" y="3747"/>
                    </a:moveTo>
                  </a:path>
                </a:pathLst>
              </a:cu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000000"/>
                </a:contourClr>
              </a:sp3d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>
                <a:sp3d contourW="12700">
                  <a:contourClr>
                    <a:schemeClr val="accent2">
                      <a:lumMod val="75000"/>
                    </a:schemeClr>
                  </a:contourClr>
                </a:sp3d>
              </a:bodyPr>
              <a:lstStyle/>
              <a:p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29" name="Picture 3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1078"/>
              <a:ext cx="228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2" name="Freeform 34"/>
          <p:cNvSpPr>
            <a:spLocks/>
          </p:cNvSpPr>
          <p:nvPr/>
        </p:nvSpPr>
        <p:spPr bwMode="auto">
          <a:xfrm>
            <a:off x="2880394" y="2913264"/>
            <a:ext cx="400050" cy="482203"/>
          </a:xfrm>
          <a:custGeom>
            <a:avLst/>
            <a:gdLst>
              <a:gd name="T0" fmla="*/ 0 w 21266"/>
              <a:gd name="T1" fmla="*/ 16948 h 21320"/>
              <a:gd name="T2" fmla="*/ 1066599 w 21266"/>
              <a:gd name="T3" fmla="*/ 1302763 h 213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266" h="21320">
                <a:moveTo>
                  <a:pt x="0" y="1"/>
                </a:moveTo>
                <a:cubicBezTo>
                  <a:pt x="0" y="1"/>
                  <a:pt x="21600" y="-280"/>
                  <a:pt x="21262" y="21320"/>
                </a:cubicBezTo>
              </a:path>
            </a:pathLst>
          </a:custGeom>
          <a:noFill/>
          <a:ln w="12700" cap="flat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75000"/>
                </a:schemeClr>
              </a:contourClr>
            </a:sp3d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Freeform 35"/>
          <p:cNvSpPr>
            <a:spLocks/>
          </p:cNvSpPr>
          <p:nvPr/>
        </p:nvSpPr>
        <p:spPr bwMode="auto">
          <a:xfrm>
            <a:off x="4101382" y="3799088"/>
            <a:ext cx="473869" cy="426839"/>
          </a:xfrm>
          <a:custGeom>
            <a:avLst/>
            <a:gdLst>
              <a:gd name="T0" fmla="*/ 0 w 19447"/>
              <a:gd name="T1" fmla="*/ 1138237 h 21392"/>
              <a:gd name="T2" fmla="*/ 1252279 w 19447"/>
              <a:gd name="T3" fmla="*/ 0 h 213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47" h="21392">
                <a:moveTo>
                  <a:pt x="0" y="21392"/>
                </a:moveTo>
                <a:cubicBezTo>
                  <a:pt x="0" y="21392"/>
                  <a:pt x="21600" y="21600"/>
                  <a:pt x="19272" y="0"/>
                </a:cubicBezTo>
              </a:path>
            </a:pathLst>
          </a:custGeom>
          <a:noFill/>
          <a:ln w="12700" cap="flat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75000"/>
                </a:schemeClr>
              </a:contourClr>
            </a:sp3d>
          </a:bodyPr>
          <a:lstStyle/>
          <a:p>
            <a:endParaRPr lang="en-US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5133057" y="2410818"/>
            <a:ext cx="903684" cy="522684"/>
          </a:xfrm>
          <a:custGeom>
            <a:avLst/>
            <a:gdLst>
              <a:gd name="T0" fmla="*/ 0 w 21600"/>
              <a:gd name="T1" fmla="*/ 699927 h 15258"/>
              <a:gd name="T2" fmla="*/ 2409825 w 21600"/>
              <a:gd name="T3" fmla="*/ 1973169 h 15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5258">
                <a:moveTo>
                  <a:pt x="0" y="1320"/>
                </a:moveTo>
                <a:cubicBezTo>
                  <a:pt x="0" y="1320"/>
                  <a:pt x="14546" y="-6342"/>
                  <a:pt x="21600" y="15258"/>
                </a:cubicBezTo>
              </a:path>
            </a:pathLst>
          </a:custGeom>
          <a:noFill/>
          <a:ln w="12700" cap="flat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75000"/>
                </a:schemeClr>
              </a:contourClr>
            </a:sp3d>
          </a:bodyPr>
          <a:lstStyle/>
          <a:p>
            <a:endParaRPr lang="en-US"/>
          </a:p>
        </p:txBody>
      </p:sp>
      <p:sp>
        <p:nvSpPr>
          <p:cNvPr id="35" name="Freeform 37"/>
          <p:cNvSpPr>
            <a:spLocks/>
          </p:cNvSpPr>
          <p:nvPr/>
        </p:nvSpPr>
        <p:spPr bwMode="auto">
          <a:xfrm>
            <a:off x="6589193" y="4281291"/>
            <a:ext cx="1400175" cy="423267"/>
          </a:xfrm>
          <a:custGeom>
            <a:avLst/>
            <a:gdLst>
              <a:gd name="T0" fmla="*/ 0 w 21600"/>
              <a:gd name="T1" fmla="*/ 0 h 10588"/>
              <a:gd name="T2" fmla="*/ 3733800 w 21600"/>
              <a:gd name="T3" fmla="*/ 330256 h 105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0588">
                <a:moveTo>
                  <a:pt x="0" y="0"/>
                </a:moveTo>
                <a:cubicBezTo>
                  <a:pt x="0" y="0"/>
                  <a:pt x="12091" y="21600"/>
                  <a:pt x="21600" y="3098"/>
                </a:cubicBezTo>
              </a:path>
            </a:pathLst>
          </a:custGeom>
          <a:noFill/>
          <a:ln w="12700" cap="flat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75000"/>
                </a:schemeClr>
              </a:contourClr>
            </a:sp3d>
          </a:bodyPr>
          <a:lstStyle/>
          <a:p>
            <a:endParaRPr lang="en-US"/>
          </a:p>
        </p:txBody>
      </p:sp>
      <p:sp>
        <p:nvSpPr>
          <p:cNvPr id="36" name="Dikdörtgen 35"/>
          <p:cNvSpPr/>
          <p:nvPr/>
        </p:nvSpPr>
        <p:spPr>
          <a:xfrm>
            <a:off x="2276662" y="599105"/>
            <a:ext cx="60025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Özet Olarak</a:t>
            </a:r>
          </a:p>
          <a:p>
            <a:pPr algn="ctr"/>
            <a:r>
              <a:rPr lang="tr-TR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U-ETDS </a:t>
            </a:r>
            <a:r>
              <a:rPr lang="tr-TR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Süreçleri</a:t>
            </a:r>
          </a:p>
        </p:txBody>
      </p:sp>
    </p:spTree>
    <p:extLst>
      <p:ext uri="{BB962C8B-B14F-4D97-AF65-F5344CB8AC3E}">
        <p14:creationId xmlns:p14="http://schemas.microsoft.com/office/powerpoint/2010/main" xmlns="" val="41188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924944"/>
            <a:ext cx="5040560" cy="2835315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79712" y="1484784"/>
            <a:ext cx="70567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4000" b="1" dirty="0" smtClean="0">
                <a:solidFill>
                  <a:srgbClr val="000000"/>
                </a:solidFill>
              </a:rPr>
              <a:t>U-ETDS ye Yönelik Sorular Nasıl  Cevaplandırılacak?</a:t>
            </a:r>
            <a:endParaRPr lang="en-US" altLang="tr-TR" sz="4000" b="1" dirty="0" smtClean="0">
              <a:solidFill>
                <a:srgbClr val="000000"/>
              </a:solidFill>
            </a:endParaRPr>
          </a:p>
          <a:p>
            <a:endParaRPr lang="ru-RU" altLang="tr-T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771800" y="980728"/>
            <a:ext cx="5040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4000" b="1" dirty="0" smtClean="0">
                <a:solidFill>
                  <a:srgbClr val="1984CC"/>
                </a:solidFill>
              </a:rPr>
              <a:t>U-ETDS Mail Grubu</a:t>
            </a:r>
            <a:endParaRPr lang="ru-RU" altLang="tr-TR" sz="4000" b="1" dirty="0">
              <a:solidFill>
                <a:srgbClr val="1984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099228"/>
            <a:ext cx="2736304" cy="273630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43808" y="4941168"/>
            <a:ext cx="4680520" cy="15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altLang="tr-TR" b="1" dirty="0" smtClean="0">
                <a:solidFill>
                  <a:srgbClr val="FF0000"/>
                </a:solidFill>
              </a:rPr>
              <a:t>uetds@uab.gov.tr</a:t>
            </a:r>
            <a:endParaRPr lang="en-US" alt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2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411760" y="188640"/>
            <a:ext cx="576063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4000" b="1" dirty="0" smtClean="0">
                <a:solidFill>
                  <a:srgbClr val="1984CC"/>
                </a:solidFill>
              </a:rPr>
              <a:t>U-ETDS Çağrı Merkezi</a:t>
            </a:r>
            <a:endParaRPr lang="en-US" altLang="tr-TR" sz="4000" b="1" dirty="0" smtClean="0">
              <a:solidFill>
                <a:srgbClr val="1984CC"/>
              </a:solidFill>
            </a:endParaRPr>
          </a:p>
          <a:p>
            <a:endParaRPr lang="ru-RU" altLang="tr-TR" sz="4000" dirty="0">
              <a:solidFill>
                <a:srgbClr val="1984CC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2555776" y="1068319"/>
            <a:ext cx="5112568" cy="1800200"/>
            <a:chOff x="222194" y="1817648"/>
            <a:chExt cx="4873915" cy="173959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32879" y="1873404"/>
              <a:ext cx="1668494" cy="1631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194" y="1920895"/>
              <a:ext cx="1572321" cy="1537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17293" y="1817648"/>
              <a:ext cx="1778816" cy="1739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Dikdörtgen 1"/>
          <p:cNvSpPr/>
          <p:nvPr/>
        </p:nvSpPr>
        <p:spPr>
          <a:xfrm>
            <a:off x="1835696" y="3027724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tr-T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 </a:t>
            </a:r>
            <a:r>
              <a:rPr lang="tr-T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16 16</a:t>
            </a:r>
          </a:p>
          <a:p>
            <a:pPr lvl="5"/>
            <a:r>
              <a:rPr lang="tr-T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 </a:t>
            </a:r>
            <a:r>
              <a:rPr lang="tr-T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12 31</a:t>
            </a:r>
          </a:p>
          <a:p>
            <a:pPr lvl="5"/>
            <a:r>
              <a:rPr lang="tr-T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 </a:t>
            </a:r>
            <a:r>
              <a:rPr lang="tr-T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12 43</a:t>
            </a:r>
          </a:p>
          <a:p>
            <a:pPr lvl="5"/>
            <a:r>
              <a:rPr lang="tr-T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 </a:t>
            </a:r>
            <a:r>
              <a:rPr lang="tr-T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12 45</a:t>
            </a:r>
          </a:p>
          <a:p>
            <a:pPr lvl="5"/>
            <a:r>
              <a:rPr lang="tr-T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 </a:t>
            </a:r>
            <a:r>
              <a:rPr lang="tr-T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tr-TR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</a:p>
          <a:p>
            <a:pPr lvl="5"/>
            <a:r>
              <a:rPr lang="tr-T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203 12 54</a:t>
            </a:r>
          </a:p>
          <a:p>
            <a:pPr algn="l">
              <a:spcAft>
                <a:spcPts val="0"/>
              </a:spcAft>
            </a:pPr>
            <a:endParaRPr lang="tr-T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636912"/>
            <a:ext cx="5040560" cy="2835315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339752" y="1700808"/>
            <a:ext cx="70567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4000" b="1" dirty="0" smtClean="0">
                <a:solidFill>
                  <a:srgbClr val="000000"/>
                </a:solidFill>
              </a:rPr>
              <a:t>U-ETDS ye Kimler Entegre Olacak?</a:t>
            </a:r>
            <a:endParaRPr lang="en-US" altLang="tr-TR" sz="4000" b="1" dirty="0" smtClean="0">
              <a:solidFill>
                <a:srgbClr val="000000"/>
              </a:solidFill>
            </a:endParaRPr>
          </a:p>
          <a:p>
            <a:endParaRPr lang="ru-RU" altLang="tr-T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0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7" y="2337144"/>
            <a:ext cx="3784672" cy="3760255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75856" y="5993904"/>
            <a:ext cx="394143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4000" b="1" dirty="0">
                <a:solidFill>
                  <a:srgbClr val="FF0000"/>
                </a:solidFill>
              </a:rPr>
              <a:t>u</a:t>
            </a:r>
            <a:r>
              <a:rPr lang="tr-TR" altLang="tr-TR" sz="4000" b="1" dirty="0" smtClean="0">
                <a:solidFill>
                  <a:srgbClr val="FF0000"/>
                </a:solidFill>
              </a:rPr>
              <a:t>etds.uab.gov.tr</a:t>
            </a:r>
            <a:endParaRPr lang="en-US" altLang="tr-TR" sz="4000" b="1" dirty="0" smtClean="0">
              <a:solidFill>
                <a:srgbClr val="FF0000"/>
              </a:solidFill>
            </a:endParaRPr>
          </a:p>
          <a:p>
            <a:endParaRPr lang="ru-RU" altLang="tr-TR" sz="4000" dirty="0">
              <a:solidFill>
                <a:srgbClr val="FF0000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491773" y="260648"/>
            <a:ext cx="576063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tr-TR" sz="4000" b="1" dirty="0" smtClean="0">
              <a:solidFill>
                <a:srgbClr val="FF0000"/>
              </a:solidFill>
            </a:endParaRPr>
          </a:p>
          <a:p>
            <a:endParaRPr lang="ru-RU" altLang="tr-TR" sz="4000" dirty="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377213" y="188640"/>
            <a:ext cx="576063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tr-TR" sz="4000" b="1" dirty="0" smtClean="0">
              <a:solidFill>
                <a:srgbClr val="FF0000"/>
              </a:solidFill>
            </a:endParaRPr>
          </a:p>
          <a:p>
            <a:endParaRPr lang="ru-RU" altLang="tr-TR" sz="4000" dirty="0">
              <a:solidFill>
                <a:srgbClr val="FF0000"/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699193" y="980728"/>
            <a:ext cx="29380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4000" b="1" dirty="0" smtClean="0">
                <a:solidFill>
                  <a:srgbClr val="FF0000"/>
                </a:solidFill>
              </a:rPr>
              <a:t>kdgm.gov.tr</a:t>
            </a:r>
            <a:endParaRPr lang="ru-RU" altLang="tr-TR" sz="4000" dirty="0">
              <a:solidFill>
                <a:srgbClr val="FF0000"/>
              </a:solidFill>
            </a:endParaRPr>
          </a:p>
        </p:txBody>
      </p:sp>
      <p:cxnSp>
        <p:nvCxnSpPr>
          <p:cNvPr id="5" name="Dirsek Bağlayıcısı 4"/>
          <p:cNvCxnSpPr/>
          <p:nvPr/>
        </p:nvCxnSpPr>
        <p:spPr bwMode="auto">
          <a:xfrm flipV="1">
            <a:off x="6761079" y="620688"/>
            <a:ext cx="691241" cy="72008"/>
          </a:xfrm>
          <a:prstGeom prst="bentConnector3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476416" y="188640"/>
            <a:ext cx="676875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4000" b="1" dirty="0" smtClean="0">
                <a:solidFill>
                  <a:srgbClr val="1984CC"/>
                </a:solidFill>
              </a:rPr>
              <a:t>U-ETDS Portal </a:t>
            </a:r>
            <a:r>
              <a:rPr lang="tr-TR" altLang="tr-TR" sz="4000" b="1" dirty="0" err="1" smtClean="0">
                <a:solidFill>
                  <a:srgbClr val="1984CC"/>
                </a:solidFill>
              </a:rPr>
              <a:t>Arayüzü</a:t>
            </a:r>
            <a:endParaRPr lang="en-US" altLang="tr-TR" sz="4000" b="1" dirty="0" smtClean="0">
              <a:solidFill>
                <a:srgbClr val="1984CC"/>
              </a:solidFill>
            </a:endParaRPr>
          </a:p>
          <a:p>
            <a:endParaRPr lang="ru-RU" altLang="tr-TR" sz="4000" dirty="0">
              <a:solidFill>
                <a:srgbClr val="1984CC"/>
              </a:solidFill>
            </a:endParaRPr>
          </a:p>
        </p:txBody>
      </p:sp>
      <p:sp>
        <p:nvSpPr>
          <p:cNvPr id="2" name="Aşağı Ok 1"/>
          <p:cNvSpPr/>
          <p:nvPr/>
        </p:nvSpPr>
        <p:spPr bwMode="auto">
          <a:xfrm>
            <a:off x="4880161" y="1714183"/>
            <a:ext cx="576064" cy="50405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12474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3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5832648" cy="259194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5" y="2852936"/>
            <a:ext cx="6255849" cy="12241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186557"/>
            <a:ext cx="6329337" cy="26555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86557"/>
            <a:ext cx="4464495" cy="26555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80728"/>
            <a:ext cx="864096" cy="8640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4341" y="5190284"/>
            <a:ext cx="648072" cy="6480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08518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7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252553" cy="43924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252890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836712"/>
            <a:ext cx="827583" cy="8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9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3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252553" cy="43924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236725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2123728" y="6165304"/>
            <a:ext cx="4990777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tr-T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Teşekkürler.</a:t>
            </a:r>
            <a:endParaRPr lang="tr-T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290" y="2203753"/>
            <a:ext cx="3577412" cy="2681641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2267744" y="5013176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İşlem Dairesi Başkanlığı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4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ikdörtgen 93"/>
          <p:cNvSpPr/>
          <p:nvPr/>
        </p:nvSpPr>
        <p:spPr>
          <a:xfrm>
            <a:off x="2646745" y="3083045"/>
            <a:ext cx="3272801" cy="8771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r-TR" sz="525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entury Gothic" panose="020B0502020202020204"/>
              </a:rPr>
              <a:t>UETDS</a:t>
            </a:r>
          </a:p>
        </p:txBody>
      </p:sp>
      <p:grpSp>
        <p:nvGrpSpPr>
          <p:cNvPr id="137" name="Grup 136"/>
          <p:cNvGrpSpPr/>
          <p:nvPr/>
        </p:nvGrpSpPr>
        <p:grpSpPr>
          <a:xfrm>
            <a:off x="-190143" y="1420070"/>
            <a:ext cx="3769655" cy="1996929"/>
            <a:chOff x="-253524" y="750426"/>
            <a:chExt cx="5026207" cy="2662572"/>
          </a:xfrm>
        </p:grpSpPr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4893" y="1087953"/>
              <a:ext cx="1591434" cy="1143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Unvan 2"/>
            <p:cNvSpPr txBox="1">
              <a:spLocks/>
            </p:cNvSpPr>
            <p:nvPr/>
          </p:nvSpPr>
          <p:spPr>
            <a:xfrm>
              <a:off x="-253524" y="750426"/>
              <a:ext cx="2352641" cy="388789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defTabSz="342900" fontAlgn="auto">
                <a:spcAft>
                  <a:spcPts val="0"/>
                </a:spcAft>
              </a:pP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         Tarifeli Yolcu Taşımacılığı     Yapan Firmalar</a:t>
              </a:r>
            </a:p>
            <a:p>
              <a:pPr defTabSz="342900" fontAlgn="auto">
                <a:spcAft>
                  <a:spcPts val="0"/>
                </a:spcAft>
              </a:pPr>
              <a:r>
                <a:rPr lang="tr-TR" sz="900" b="1" dirty="0">
                  <a:solidFill>
                    <a:srgbClr val="EBEBEB"/>
                  </a:solidFill>
                  <a:latin typeface="Century Gothic" panose="020B0502020202020204"/>
                </a:rPr>
                <a:t> </a:t>
              </a:r>
            </a:p>
          </p:txBody>
        </p:sp>
        <p:pic>
          <p:nvPicPr>
            <p:cNvPr id="58" name="Resim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791" y="1442052"/>
              <a:ext cx="606358" cy="655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17204" y="1975615"/>
              <a:ext cx="718422" cy="778411"/>
            </a:xfrm>
            <a:prstGeom prst="rect">
              <a:avLst/>
            </a:prstGeom>
          </p:spPr>
        </p:pic>
        <p:cxnSp>
          <p:nvCxnSpPr>
            <p:cNvPr id="21" name="Düz Ok Bağlayıcısı 20"/>
            <p:cNvCxnSpPr>
              <a:endCxn id="58" idx="1"/>
            </p:cNvCxnSpPr>
            <p:nvPr/>
          </p:nvCxnSpPr>
          <p:spPr>
            <a:xfrm>
              <a:off x="1812891" y="1501608"/>
              <a:ext cx="718900" cy="2682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Düz Ok Bağlayıcısı 112"/>
            <p:cNvCxnSpPr/>
            <p:nvPr/>
          </p:nvCxnSpPr>
          <p:spPr>
            <a:xfrm>
              <a:off x="1672271" y="1946998"/>
              <a:ext cx="718900" cy="2682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Düz Ok Bağlayıcısı 113"/>
            <p:cNvCxnSpPr/>
            <p:nvPr/>
          </p:nvCxnSpPr>
          <p:spPr>
            <a:xfrm>
              <a:off x="3096677" y="1997990"/>
              <a:ext cx="1676006" cy="10112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Düz Ok Bağlayıcısı 114"/>
            <p:cNvCxnSpPr/>
            <p:nvPr/>
          </p:nvCxnSpPr>
          <p:spPr>
            <a:xfrm>
              <a:off x="2819642" y="2401716"/>
              <a:ext cx="1676006" cy="10112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0" name="Grup 189"/>
          <p:cNvGrpSpPr/>
          <p:nvPr/>
        </p:nvGrpSpPr>
        <p:grpSpPr>
          <a:xfrm>
            <a:off x="-190143" y="3047953"/>
            <a:ext cx="3500902" cy="1251755"/>
            <a:chOff x="-253524" y="2920938"/>
            <a:chExt cx="4667869" cy="1669006"/>
          </a:xfrm>
        </p:grpSpPr>
        <p:sp>
          <p:nvSpPr>
            <p:cNvPr id="65" name="Unvan 2"/>
            <p:cNvSpPr txBox="1">
              <a:spLocks/>
            </p:cNvSpPr>
            <p:nvPr/>
          </p:nvSpPr>
          <p:spPr>
            <a:xfrm>
              <a:off x="-253524" y="2920938"/>
              <a:ext cx="2446588" cy="359934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defTabSz="342900" fontAlgn="auto">
                <a:spcAft>
                  <a:spcPts val="0"/>
                </a:spcAft>
              </a:pPr>
              <a:r>
                <a:rPr lang="tr-TR" sz="900" b="1" dirty="0">
                  <a:solidFill>
                    <a:srgbClr val="EBEBEB"/>
                  </a:solidFill>
                  <a:latin typeface="Century Gothic" panose="020B0502020202020204"/>
                </a:rPr>
                <a:t>         </a:t>
              </a: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Tarifesiz Yolcu Taşımacılığı  Yapan Firmalar</a:t>
              </a:r>
            </a:p>
            <a:p>
              <a:pPr defTabSz="342900" fontAlgn="auto">
                <a:spcAft>
                  <a:spcPts val="0"/>
                </a:spcAft>
              </a:pPr>
              <a:r>
                <a:rPr lang="tr-TR" sz="900" b="1" dirty="0">
                  <a:solidFill>
                    <a:srgbClr val="EBEBEB"/>
                  </a:solidFill>
                  <a:latin typeface="Century Gothic" panose="020B0502020202020204"/>
                </a:rPr>
                <a:t> </a:t>
              </a:r>
            </a:p>
          </p:txBody>
        </p:sp>
        <p:pic>
          <p:nvPicPr>
            <p:cNvPr id="66" name="Resim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897" y="3339016"/>
              <a:ext cx="1463797" cy="1132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7" name="Resim 1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014" y="3179246"/>
              <a:ext cx="606358" cy="655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39812" y="3811533"/>
              <a:ext cx="718422" cy="778411"/>
            </a:xfrm>
            <a:prstGeom prst="rect">
              <a:avLst/>
            </a:prstGeom>
          </p:spPr>
        </p:pic>
        <p:cxnSp>
          <p:nvCxnSpPr>
            <p:cNvPr id="116" name="Düz Ok Bağlayıcısı 115"/>
            <p:cNvCxnSpPr>
              <a:endCxn id="107" idx="1"/>
            </p:cNvCxnSpPr>
            <p:nvPr/>
          </p:nvCxnSpPr>
          <p:spPr>
            <a:xfrm flipV="1">
              <a:off x="1605872" y="3507089"/>
              <a:ext cx="754142" cy="19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Düz Ok Bağlayıcısı 116"/>
            <p:cNvCxnSpPr/>
            <p:nvPr/>
          </p:nvCxnSpPr>
          <p:spPr>
            <a:xfrm flipV="1">
              <a:off x="1605872" y="4125602"/>
              <a:ext cx="754142" cy="19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Düz Ok Bağlayıcısı 117"/>
            <p:cNvCxnSpPr/>
            <p:nvPr/>
          </p:nvCxnSpPr>
          <p:spPr>
            <a:xfrm>
              <a:off x="2958234" y="3547856"/>
              <a:ext cx="1456111" cy="3947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Düz Ok Bağlayıcısı 118"/>
            <p:cNvCxnSpPr/>
            <p:nvPr/>
          </p:nvCxnSpPr>
          <p:spPr>
            <a:xfrm flipV="1">
              <a:off x="2935626" y="3856752"/>
              <a:ext cx="1478719" cy="2571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1" name="Grup 190"/>
          <p:cNvGrpSpPr/>
          <p:nvPr/>
        </p:nvGrpSpPr>
        <p:grpSpPr>
          <a:xfrm>
            <a:off x="82940" y="3888592"/>
            <a:ext cx="3422528" cy="1896485"/>
            <a:chOff x="110587" y="4041789"/>
            <a:chExt cx="4563370" cy="2528647"/>
          </a:xfrm>
        </p:grpSpPr>
        <p:pic>
          <p:nvPicPr>
            <p:cNvPr id="83" name="Resim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587" y="5499051"/>
              <a:ext cx="1740046" cy="1071385"/>
            </a:xfrm>
            <a:prstGeom prst="rect">
              <a:avLst/>
            </a:prstGeom>
          </p:spPr>
        </p:pic>
        <p:sp>
          <p:nvSpPr>
            <p:cNvPr id="84" name="Unvan 2"/>
            <p:cNvSpPr txBox="1">
              <a:spLocks/>
            </p:cNvSpPr>
            <p:nvPr/>
          </p:nvSpPr>
          <p:spPr>
            <a:xfrm>
              <a:off x="388339" y="5047609"/>
              <a:ext cx="1350350" cy="355643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defTabSz="342900" fontAlgn="auto">
                <a:spcAft>
                  <a:spcPts val="0"/>
                </a:spcAft>
              </a:pPr>
              <a:r>
                <a:rPr lang="tr-TR" sz="750" b="1" dirty="0" smtClean="0">
                  <a:solidFill>
                    <a:srgbClr val="EBEBEB"/>
                  </a:solidFill>
                  <a:latin typeface="Century Gothic" panose="020B0502020202020204"/>
                </a:rPr>
                <a:t>Yük </a:t>
              </a: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Taşımacılığı  </a:t>
              </a:r>
            </a:p>
            <a:p>
              <a:pPr defTabSz="342900" fontAlgn="auto">
                <a:spcAft>
                  <a:spcPts val="0"/>
                </a:spcAft>
              </a:pP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Yapan Firmalar</a:t>
              </a:r>
            </a:p>
            <a:p>
              <a:pPr defTabSz="342900" fontAlgn="auto">
                <a:spcAft>
                  <a:spcPts val="0"/>
                </a:spcAft>
              </a:pPr>
              <a:r>
                <a:rPr lang="tr-TR" sz="900" b="1" dirty="0">
                  <a:solidFill>
                    <a:srgbClr val="EBEBEB"/>
                  </a:solidFill>
                  <a:latin typeface="Century Gothic" panose="020B0502020202020204"/>
                </a:rPr>
                <a:t> </a:t>
              </a:r>
            </a:p>
          </p:txBody>
        </p:sp>
        <p:pic>
          <p:nvPicPr>
            <p:cNvPr id="105" name="Resim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648" y="4843365"/>
              <a:ext cx="606358" cy="655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Resim 105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5914" y="5384697"/>
              <a:ext cx="718422" cy="778411"/>
            </a:xfrm>
            <a:prstGeom prst="rect">
              <a:avLst/>
            </a:prstGeom>
          </p:spPr>
        </p:pic>
        <p:cxnSp>
          <p:nvCxnSpPr>
            <p:cNvPr id="120" name="Düz Ok Bağlayıcısı 119"/>
            <p:cNvCxnSpPr/>
            <p:nvPr/>
          </p:nvCxnSpPr>
          <p:spPr>
            <a:xfrm flipV="1">
              <a:off x="1491633" y="5307513"/>
              <a:ext cx="689781" cy="28733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Düz Ok Bağlayıcısı 120"/>
            <p:cNvCxnSpPr/>
            <p:nvPr/>
          </p:nvCxnSpPr>
          <p:spPr>
            <a:xfrm flipV="1">
              <a:off x="2761078" y="4041789"/>
              <a:ext cx="1734570" cy="10152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Düz Ok Bağlayıcısı 121"/>
            <p:cNvCxnSpPr/>
            <p:nvPr/>
          </p:nvCxnSpPr>
          <p:spPr>
            <a:xfrm flipV="1">
              <a:off x="1973412" y="5891074"/>
              <a:ext cx="689781" cy="28733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Düz Ok Bağlayıcısı 122"/>
            <p:cNvCxnSpPr/>
            <p:nvPr/>
          </p:nvCxnSpPr>
          <p:spPr>
            <a:xfrm flipV="1">
              <a:off x="3194070" y="4298904"/>
              <a:ext cx="1479887" cy="11812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2" name="Grup 201"/>
          <p:cNvGrpSpPr/>
          <p:nvPr/>
        </p:nvGrpSpPr>
        <p:grpSpPr>
          <a:xfrm>
            <a:off x="3557147" y="1337781"/>
            <a:ext cx="1364699" cy="1801258"/>
            <a:chOff x="4742863" y="640708"/>
            <a:chExt cx="1819598" cy="2401677"/>
          </a:xfrm>
        </p:grpSpPr>
        <p:pic>
          <p:nvPicPr>
            <p:cNvPr id="74" name="Resim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42863" y="857175"/>
              <a:ext cx="1819598" cy="1034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5" name="Unvan 2"/>
            <p:cNvSpPr txBox="1">
              <a:spLocks/>
            </p:cNvSpPr>
            <p:nvPr/>
          </p:nvSpPr>
          <p:spPr>
            <a:xfrm>
              <a:off x="5045493" y="640708"/>
              <a:ext cx="1515545" cy="262253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defTabSz="342900" fontAlgn="auto">
                <a:spcAft>
                  <a:spcPts val="0"/>
                </a:spcAft>
              </a:pP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Otobüs Terminalleri </a:t>
              </a:r>
            </a:p>
          </p:txBody>
        </p:sp>
        <p:pic>
          <p:nvPicPr>
            <p:cNvPr id="109" name="Resim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293" y="2138289"/>
              <a:ext cx="606358" cy="655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Resim 109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56033" y="2093653"/>
              <a:ext cx="718422" cy="778411"/>
            </a:xfrm>
            <a:prstGeom prst="rect">
              <a:avLst/>
            </a:prstGeom>
          </p:spPr>
        </p:pic>
        <p:cxnSp>
          <p:nvCxnSpPr>
            <p:cNvPr id="124" name="Düz Ok Bağlayıcısı 123"/>
            <p:cNvCxnSpPr>
              <a:endCxn id="109" idx="0"/>
            </p:cNvCxnSpPr>
            <p:nvPr/>
          </p:nvCxnSpPr>
          <p:spPr>
            <a:xfrm>
              <a:off x="5335472" y="1868232"/>
              <a:ext cx="0" cy="2700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Düz Ok Bağlayıcısı 124"/>
            <p:cNvCxnSpPr/>
            <p:nvPr/>
          </p:nvCxnSpPr>
          <p:spPr>
            <a:xfrm>
              <a:off x="6015244" y="1868232"/>
              <a:ext cx="0" cy="2700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Düz Ok Bağlayıcısı 125"/>
            <p:cNvCxnSpPr/>
            <p:nvPr/>
          </p:nvCxnSpPr>
          <p:spPr>
            <a:xfrm>
              <a:off x="5335472" y="2772328"/>
              <a:ext cx="0" cy="2700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Düz Ok Bağlayıcısı 126"/>
            <p:cNvCxnSpPr/>
            <p:nvPr/>
          </p:nvCxnSpPr>
          <p:spPr>
            <a:xfrm>
              <a:off x="6015244" y="2772328"/>
              <a:ext cx="20246" cy="204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6" name="Grup 195"/>
          <p:cNvGrpSpPr/>
          <p:nvPr/>
        </p:nvGrpSpPr>
        <p:grpSpPr>
          <a:xfrm>
            <a:off x="5253104" y="1340768"/>
            <a:ext cx="3567370" cy="1977136"/>
            <a:chOff x="6997342" y="1670276"/>
            <a:chExt cx="4947115" cy="2197079"/>
          </a:xfrm>
        </p:grpSpPr>
        <p:pic>
          <p:nvPicPr>
            <p:cNvPr id="96" name="Resim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6278" y="2220447"/>
              <a:ext cx="2241894" cy="1103761"/>
            </a:xfrm>
            <a:prstGeom prst="rect">
              <a:avLst/>
            </a:prstGeom>
          </p:spPr>
        </p:pic>
        <p:pic>
          <p:nvPicPr>
            <p:cNvPr id="100" name="Resim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20663" y="2025038"/>
              <a:ext cx="1097658" cy="1184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" name="Unvan 2"/>
            <p:cNvSpPr txBox="1">
              <a:spLocks/>
            </p:cNvSpPr>
            <p:nvPr/>
          </p:nvSpPr>
          <p:spPr>
            <a:xfrm>
              <a:off x="10745905" y="1670276"/>
              <a:ext cx="1198552" cy="361387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defTabSz="342900" fontAlgn="auto">
                <a:spcAft>
                  <a:spcPts val="0"/>
                </a:spcAft>
              </a:pP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Kargo Taşımacılığı</a:t>
              </a:r>
            </a:p>
          </p:txBody>
        </p:sp>
        <p:pic>
          <p:nvPicPr>
            <p:cNvPr id="112" name="Resim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992" y="2953029"/>
              <a:ext cx="606358" cy="655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1" name="Düz Ok Bağlayıcısı 130"/>
            <p:cNvCxnSpPr/>
            <p:nvPr/>
          </p:nvCxnSpPr>
          <p:spPr>
            <a:xfrm flipH="1">
              <a:off x="10277700" y="2695164"/>
              <a:ext cx="510049" cy="176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Düz Ok Bağlayıcısı 132"/>
            <p:cNvCxnSpPr/>
            <p:nvPr/>
          </p:nvCxnSpPr>
          <p:spPr>
            <a:xfrm flipH="1">
              <a:off x="8382488" y="3064279"/>
              <a:ext cx="752612" cy="1345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Düz Ok Bağlayıcısı 135"/>
            <p:cNvCxnSpPr/>
            <p:nvPr/>
          </p:nvCxnSpPr>
          <p:spPr>
            <a:xfrm flipH="1">
              <a:off x="6997342" y="3419435"/>
              <a:ext cx="851650" cy="4479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5" name="Grup 194"/>
          <p:cNvGrpSpPr/>
          <p:nvPr/>
        </p:nvGrpSpPr>
        <p:grpSpPr>
          <a:xfrm>
            <a:off x="5253103" y="3568453"/>
            <a:ext cx="3304724" cy="854797"/>
            <a:chOff x="7004137" y="3614937"/>
            <a:chExt cx="4406299" cy="1139729"/>
          </a:xfrm>
        </p:grpSpPr>
        <p:pic>
          <p:nvPicPr>
            <p:cNvPr id="146" name="Resim 1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55704" y="3843141"/>
              <a:ext cx="1254732" cy="911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8" name="Düz Ok Bağlayıcısı 147"/>
            <p:cNvCxnSpPr/>
            <p:nvPr/>
          </p:nvCxnSpPr>
          <p:spPr>
            <a:xfrm>
              <a:off x="7004137" y="3815282"/>
              <a:ext cx="3396238" cy="412640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6" name="Unvan 2"/>
            <p:cNvSpPr txBox="1">
              <a:spLocks/>
            </p:cNvSpPr>
            <p:nvPr/>
          </p:nvSpPr>
          <p:spPr>
            <a:xfrm>
              <a:off x="10400375" y="3614937"/>
              <a:ext cx="766488" cy="196705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defTabSz="342900" fontAlgn="auto">
                <a:spcAft>
                  <a:spcPts val="0"/>
                </a:spcAft>
              </a:pP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EGM</a:t>
              </a:r>
            </a:p>
          </p:txBody>
        </p:sp>
        <p:pic>
          <p:nvPicPr>
            <p:cNvPr id="161" name="Resim 1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123" y="3699266"/>
              <a:ext cx="606358" cy="655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3" name="Grup 202"/>
          <p:cNvGrpSpPr/>
          <p:nvPr/>
        </p:nvGrpSpPr>
        <p:grpSpPr>
          <a:xfrm>
            <a:off x="5050840" y="3951452"/>
            <a:ext cx="3433292" cy="1397119"/>
            <a:chOff x="6734452" y="4125602"/>
            <a:chExt cx="4577723" cy="1862825"/>
          </a:xfrm>
        </p:grpSpPr>
        <p:pic>
          <p:nvPicPr>
            <p:cNvPr id="145" name="Resim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5664" y="5132449"/>
              <a:ext cx="654430" cy="8559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Unvan 2"/>
            <p:cNvSpPr txBox="1">
              <a:spLocks/>
            </p:cNvSpPr>
            <p:nvPr/>
          </p:nvSpPr>
          <p:spPr>
            <a:xfrm>
              <a:off x="10360082" y="4920419"/>
              <a:ext cx="952093" cy="203015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defTabSz="342900" fontAlgn="auto">
                <a:spcAft>
                  <a:spcPts val="0"/>
                </a:spcAft>
              </a:pP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JANDARMA</a:t>
              </a:r>
            </a:p>
          </p:txBody>
        </p:sp>
        <p:grpSp>
          <p:nvGrpSpPr>
            <p:cNvPr id="194" name="Grup 193"/>
            <p:cNvGrpSpPr/>
            <p:nvPr/>
          </p:nvGrpSpPr>
          <p:grpSpPr>
            <a:xfrm>
              <a:off x="6734452" y="4125602"/>
              <a:ext cx="3665923" cy="1316401"/>
              <a:chOff x="6734452" y="4125602"/>
              <a:chExt cx="3665923" cy="1316401"/>
            </a:xfrm>
          </p:grpSpPr>
          <p:cxnSp>
            <p:nvCxnSpPr>
              <p:cNvPr id="150" name="Düz Ok Bağlayıcısı 149"/>
              <p:cNvCxnSpPr/>
              <p:nvPr/>
            </p:nvCxnSpPr>
            <p:spPr>
              <a:xfrm>
                <a:off x="6734452" y="4125602"/>
                <a:ext cx="3665923" cy="1316401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162" name="Resim 1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8000" y="4580789"/>
                <a:ext cx="606358" cy="6556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3" name="Grup 192"/>
          <p:cNvGrpSpPr/>
          <p:nvPr/>
        </p:nvGrpSpPr>
        <p:grpSpPr>
          <a:xfrm>
            <a:off x="4694965" y="4051807"/>
            <a:ext cx="3153379" cy="1898834"/>
            <a:chOff x="6259953" y="4259409"/>
            <a:chExt cx="4204505" cy="2531778"/>
          </a:xfrm>
        </p:grpSpPr>
        <p:pic>
          <p:nvPicPr>
            <p:cNvPr id="147" name="Resim 1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5154" y="5840917"/>
              <a:ext cx="2579304" cy="950270"/>
            </a:xfrm>
            <a:prstGeom prst="rect">
              <a:avLst/>
            </a:prstGeom>
          </p:spPr>
        </p:pic>
        <p:cxnSp>
          <p:nvCxnSpPr>
            <p:cNvPr id="152" name="Düz Ok Bağlayıcısı 151"/>
            <p:cNvCxnSpPr/>
            <p:nvPr/>
          </p:nvCxnSpPr>
          <p:spPr>
            <a:xfrm>
              <a:off x="6259953" y="4259409"/>
              <a:ext cx="2378047" cy="1795544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8" name="Unvan 2"/>
            <p:cNvSpPr txBox="1">
              <a:spLocks/>
            </p:cNvSpPr>
            <p:nvPr/>
          </p:nvSpPr>
          <p:spPr>
            <a:xfrm>
              <a:off x="8477233" y="5542479"/>
              <a:ext cx="1449306" cy="364531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defTabSz="342900" fontAlgn="auto">
                <a:spcAft>
                  <a:spcPts val="0"/>
                </a:spcAft>
              </a:pPr>
              <a:r>
                <a:rPr lang="tr-TR" sz="750" b="1" dirty="0">
                  <a:solidFill>
                    <a:srgbClr val="EBEBEB"/>
                  </a:solidFill>
                  <a:latin typeface="Century Gothic" panose="020B0502020202020204"/>
                </a:rPr>
                <a:t>DİĞER KAMU KURUMLARI</a:t>
              </a:r>
            </a:p>
          </p:txBody>
        </p:sp>
        <p:pic>
          <p:nvPicPr>
            <p:cNvPr id="163" name="Resim 1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946" y="5118216"/>
              <a:ext cx="606358" cy="6556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Grup 81"/>
          <p:cNvGrpSpPr/>
          <p:nvPr/>
        </p:nvGrpSpPr>
        <p:grpSpPr>
          <a:xfrm>
            <a:off x="3026139" y="4128429"/>
            <a:ext cx="2559082" cy="2313093"/>
            <a:chOff x="4386739" y="4286933"/>
            <a:chExt cx="2559082" cy="2313093"/>
          </a:xfrm>
        </p:grpSpPr>
        <p:pic>
          <p:nvPicPr>
            <p:cNvPr id="85" name="Resim 8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77852" y="5451181"/>
              <a:ext cx="1467969" cy="1148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6" name="Unvan 2"/>
            <p:cNvSpPr txBox="1">
              <a:spLocks/>
            </p:cNvSpPr>
            <p:nvPr/>
          </p:nvSpPr>
          <p:spPr>
            <a:xfrm>
              <a:off x="4903904" y="5019925"/>
              <a:ext cx="1198552" cy="36138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tr-TR" sz="1000" b="1" dirty="0" smtClean="0"/>
                <a:t>KDGM </a:t>
              </a:r>
            </a:p>
            <a:p>
              <a:pPr algn="ctr"/>
              <a:r>
                <a:rPr lang="tr-TR" sz="1000" b="1" dirty="0" smtClean="0"/>
                <a:t>Veri Analizi</a:t>
              </a:r>
              <a:endParaRPr lang="tr-TR" sz="1000" b="1" dirty="0"/>
            </a:p>
          </p:txBody>
        </p:sp>
        <p:pic>
          <p:nvPicPr>
            <p:cNvPr id="87" name="Resim 86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ackgroundRemoval t="0" b="100000" l="0" r="100000">
                          <a14:foregroundMark x1="37695" y1="51563" x2="37695" y2="51563"/>
                          <a14:foregroundMark x1="59375" y1="57813" x2="59375" y2="57813"/>
                          <a14:foregroundMark x1="55078" y1="58203" x2="55078" y2="58203"/>
                          <a14:foregroundMark x1="47070" y1="52539" x2="47070" y2="52539"/>
                          <a14:foregroundMark x1="46484" y1="45508" x2="46484" y2="45508"/>
                          <a14:foregroundMark x1="38086" y1="41602" x2="38086" y2="41602"/>
                          <a14:foregroundMark x1="40625" y1="43945" x2="40625" y2="43945"/>
                          <a14:foregroundMark x1="59570" y1="43750" x2="59570" y2="43750"/>
                          <a14:foregroundMark x1="66016" y1="44531" x2="66016" y2="44531"/>
                          <a14:foregroundMark x1="71484" y1="46680" x2="71484" y2="46680"/>
                          <a14:foregroundMark x1="64844" y1="56055" x2="64844" y2="56055"/>
                          <a14:foregroundMark x1="68359" y1="56641" x2="68359" y2="56641"/>
                          <a14:foregroundMark x1="68555" y1="53906" x2="68555" y2="53906"/>
                          <a14:foregroundMark x1="69336" y1="51758" x2="69336" y2="51758"/>
                          <a14:foregroundMark x1="38086" y1="55078" x2="38086" y2="55078"/>
                          <a14:foregroundMark x1="38086" y1="55078" x2="38086" y2="55078"/>
                          <a14:foregroundMark x1="41211" y1="58398" x2="41211" y2="58398"/>
                          <a14:foregroundMark x1="32422" y1="43555" x2="32422" y2="43555"/>
                          <a14:foregroundMark x1="33984" y1="54102" x2="33984" y2="54102"/>
                          <a14:foregroundMark x1="55469" y1="63477" x2="55469" y2="63477"/>
                          <a14:foregroundMark x1="55273" y1="62891" x2="55273" y2="62891"/>
                          <a14:foregroundMark x1="53906" y1="51367" x2="53906" y2="51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86739" y="5391807"/>
              <a:ext cx="1076710" cy="1076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88" name="Düz Ok Bağlayıcısı 87"/>
            <p:cNvCxnSpPr/>
            <p:nvPr/>
          </p:nvCxnSpPr>
          <p:spPr>
            <a:xfrm flipH="1">
              <a:off x="5514352" y="4286933"/>
              <a:ext cx="13721" cy="702096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Dikdörtgen 4"/>
          <p:cNvSpPr/>
          <p:nvPr/>
        </p:nvSpPr>
        <p:spPr>
          <a:xfrm>
            <a:off x="175258" y="119995"/>
            <a:ext cx="8071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/>
              <a:t>U-ETDS </a:t>
            </a:r>
            <a:br>
              <a:rPr lang="tr-TR" altLang="tr-TR" b="1" dirty="0"/>
            </a:br>
            <a:r>
              <a:rPr lang="tr-TR" altLang="tr-TR" b="1" dirty="0"/>
              <a:t>Entegrasyon Şeması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859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429000"/>
            <a:ext cx="5040560" cy="2835315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07704" y="1340768"/>
            <a:ext cx="70567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4000" b="1" dirty="0" smtClean="0">
                <a:solidFill>
                  <a:srgbClr val="000000"/>
                </a:solidFill>
              </a:rPr>
              <a:t>Yük Taşımacılığı Yapan Firmalar  U-ETDS ye Hangi Verileri Gönderecekler?</a:t>
            </a:r>
            <a:endParaRPr lang="en-US" altLang="tr-TR" sz="4000" b="1" dirty="0" smtClean="0">
              <a:solidFill>
                <a:srgbClr val="000000"/>
              </a:solidFill>
            </a:endParaRPr>
          </a:p>
          <a:p>
            <a:endParaRPr lang="ru-RU" altLang="tr-T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7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344" y="0"/>
            <a:ext cx="5976889" cy="832595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chemeClr val="tx1"/>
                </a:solidFill>
              </a:rPr>
              <a:t>Yük Taşımacılığı Verileri</a:t>
            </a:r>
            <a:endParaRPr lang="en-US" altLang="tr-TR" sz="4000" b="1" dirty="0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856" y="912974"/>
            <a:ext cx="1732107" cy="77946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819" y="976192"/>
            <a:ext cx="1003189" cy="7162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015" y="729294"/>
            <a:ext cx="1854166" cy="109573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900574"/>
            <a:ext cx="1346945" cy="828890"/>
          </a:xfrm>
          <a:prstGeom prst="rect">
            <a:avLst/>
          </a:prstGeom>
        </p:spPr>
      </p:pic>
      <p:grpSp>
        <p:nvGrpSpPr>
          <p:cNvPr id="12" name="Grup 11"/>
          <p:cNvGrpSpPr/>
          <p:nvPr/>
        </p:nvGrpSpPr>
        <p:grpSpPr>
          <a:xfrm>
            <a:off x="2058251" y="2828560"/>
            <a:ext cx="3027657" cy="3712563"/>
            <a:chOff x="15561" y="618964"/>
            <a:chExt cx="3027657" cy="3712563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15561" y="618964"/>
              <a:ext cx="3027657" cy="3712563"/>
            </a:xfrm>
            <a:prstGeom prst="round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 txBox="1"/>
            <p:nvPr/>
          </p:nvSpPr>
          <p:spPr>
            <a:xfrm>
              <a:off x="163359" y="766762"/>
              <a:ext cx="2732061" cy="3416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" sz="1400" b="1" u="sng" kern="1200" dirty="0" smtClean="0">
                  <a:solidFill>
                    <a:srgbClr val="FFFF00"/>
                  </a:solidFill>
                </a:rPr>
                <a:t>Taşıma Bilgileri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Plaka1 / Plaka2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Şoför1 / Şoför2 TC Kimlik No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Yük Cinsi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Yük Miktarı (Kg-Ton)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Taşıma Bedeli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Yükleme-Boşaltma Tarihi ve Saati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400" u="sng" kern="1200" dirty="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u="sng" kern="1200" dirty="0" smtClean="0"/>
                <a:t>Tehlikeli Madde için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Yükün UN Bilgileri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Taşıma Şekli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400" kern="1200" dirty="0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5233706" y="2826473"/>
            <a:ext cx="3154718" cy="3714650"/>
            <a:chOff x="3035684" y="665535"/>
            <a:chExt cx="3360484" cy="3714650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3035684" y="665535"/>
              <a:ext cx="3360484" cy="3714650"/>
            </a:xfrm>
            <a:prstGeom prst="roundRect">
              <a:avLst/>
            </a:prstGeom>
            <a:gradFill rotWithShape="0">
              <a:gsLst>
                <a:gs pos="100000">
                  <a:schemeClr val="bg2">
                    <a:lumMod val="75000"/>
                  </a:schemeClr>
                </a:gs>
                <a:gs pos="100000">
                  <a:srgbClr val="FF0000"/>
                </a:gs>
                <a:gs pos="100000">
                  <a:schemeClr val="accent1">
                    <a:lumMod val="7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12399955"/>
                <a:satOff val="20301"/>
                <a:lumOff val="4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Yuvarlatılmış Dikdörtgen 4"/>
            <p:cNvSpPr txBox="1"/>
            <p:nvPr/>
          </p:nvSpPr>
          <p:spPr>
            <a:xfrm>
              <a:off x="3199729" y="829580"/>
              <a:ext cx="3032394" cy="338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" sz="1400" b="1" u="sng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" sz="1400" b="1" u="sng" kern="1200" dirty="0" smtClean="0">
                  <a:solidFill>
                    <a:srgbClr val="FFFF00"/>
                  </a:solidFill>
                </a:rPr>
                <a:t>Gönderici / Alıcı Bilgileri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Gönderici Vergi No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Gönderici Unvan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Alıcı Vergi No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0" kern="1200" dirty="0" smtClean="0">
                  <a:latin typeface="Calibri" panose="020F0502020204030204" pitchFamily="34" charset="0"/>
                </a:rPr>
                <a:t>Alıcı Unvan</a:t>
              </a:r>
              <a:endParaRPr lang="tr-TR" sz="1400" b="1" kern="1200" dirty="0" smtClean="0">
                <a:latin typeface="Calibri" panose="020F050202020403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400" b="1" kern="1200" dirty="0" smtClean="0">
                <a:latin typeface="Calibri" panose="020F050202020403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400" b="1" kern="1200" dirty="0" smtClean="0">
                <a:latin typeface="Calibri" panose="020F050202020403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400" b="1" kern="1200" dirty="0" smtClean="0">
                <a:latin typeface="Calibri" panose="020F050202020403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400" b="1" kern="12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Sağ Ok 10"/>
          <p:cNvSpPr/>
          <p:nvPr/>
        </p:nvSpPr>
        <p:spPr bwMode="auto">
          <a:xfrm>
            <a:off x="2058251" y="1772816"/>
            <a:ext cx="6857149" cy="1160190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3544655" y="1947173"/>
            <a:ext cx="327280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tr-TR" sz="45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entury Gothic" panose="020B0502020202020204"/>
              </a:rPr>
              <a:t>U-ETDS</a:t>
            </a:r>
            <a:endParaRPr lang="tr-TR" sz="45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8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780928"/>
            <a:ext cx="5040560" cy="2835315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79712" y="1484784"/>
            <a:ext cx="70567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sz="4000" b="1" dirty="0" smtClean="0">
                <a:solidFill>
                  <a:srgbClr val="000000"/>
                </a:solidFill>
              </a:rPr>
              <a:t>U-ETDS ye Veriler Nasıl Gönderilecek?</a:t>
            </a:r>
            <a:endParaRPr lang="en-US" altLang="tr-TR" sz="4000" b="1" dirty="0" smtClean="0">
              <a:solidFill>
                <a:srgbClr val="000000"/>
              </a:solidFill>
            </a:endParaRPr>
          </a:p>
          <a:p>
            <a:endParaRPr lang="ru-RU" altLang="tr-T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715963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rgbClr val="000000"/>
                </a:solidFill>
              </a:rPr>
              <a:t>U-ETDS Veri Transferi </a:t>
            </a:r>
            <a:endParaRPr lang="en-US" altLang="tr-TR" sz="4000" b="1" dirty="0">
              <a:solidFill>
                <a:srgbClr val="00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71993"/>
            <a:ext cx="2204649" cy="134429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405" y="3411464"/>
            <a:ext cx="2691895" cy="1345948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03147" y="994795"/>
            <a:ext cx="693420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altLang="tr-TR" sz="4000" b="1" dirty="0" smtClean="0">
                <a:solidFill>
                  <a:srgbClr val="FF0000"/>
                </a:solidFill>
              </a:rPr>
              <a:t>1) e-Devlet</a:t>
            </a:r>
            <a:endParaRPr lang="en-US" altLang="tr-TR" sz="4000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5517233"/>
            <a:ext cx="7380312" cy="134076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036168" y="4945409"/>
            <a:ext cx="2901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rgbClr val="FF0000"/>
                </a:solidFill>
              </a:rPr>
              <a:t>www.turkiye.gov.tr</a:t>
            </a:r>
            <a:endParaRPr lang="tr-TR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123728" y="1887399"/>
            <a:ext cx="69249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b="1" dirty="0" smtClean="0">
                <a:solidFill>
                  <a:srgbClr val="000000"/>
                </a:solidFill>
              </a:rPr>
              <a:t>Herhangi bir Bilgisayar Programı </a:t>
            </a:r>
            <a:r>
              <a:rPr lang="tr-TR" altLang="tr-TR" b="1" i="1" dirty="0" smtClean="0">
                <a:solidFill>
                  <a:srgbClr val="FF0000"/>
                </a:solidFill>
              </a:rPr>
              <a:t>kullanmayan</a:t>
            </a:r>
            <a:r>
              <a:rPr lang="tr-TR" altLang="tr-TR" b="1" dirty="0" smtClean="0">
                <a:solidFill>
                  <a:srgbClr val="000000"/>
                </a:solidFill>
              </a:rPr>
              <a:t>  Taşımacılar bu yöntemi kullanabilirler.</a:t>
            </a:r>
            <a:endParaRPr lang="en-US" altLang="tr-TR" b="1" dirty="0" smtClean="0">
              <a:solidFill>
                <a:srgbClr val="000000"/>
              </a:solidFill>
            </a:endParaRPr>
          </a:p>
          <a:p>
            <a:endParaRPr lang="ru-RU" altLang="tr-TR" sz="4000" dirty="0">
              <a:solidFill>
                <a:srgbClr val="0000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87624" y="4945410"/>
            <a:ext cx="482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 smtClean="0">
                <a:solidFill>
                  <a:srgbClr val="FF0000"/>
                </a:solidFill>
              </a:rPr>
              <a:t>kamu.turkiye.gov.tr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720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034" y="908720"/>
            <a:ext cx="6934200" cy="283915"/>
          </a:xfrm>
        </p:spPr>
        <p:txBody>
          <a:bodyPr/>
          <a:lstStyle/>
          <a:p>
            <a:r>
              <a:rPr lang="tr-TR" altLang="tr-TR" sz="3200" b="1" dirty="0" smtClean="0">
                <a:solidFill>
                  <a:srgbClr val="000000"/>
                </a:solidFill>
              </a:rPr>
              <a:t>E-Devlet ten Veri transferi yapabilmek için neler gerekiyor?</a:t>
            </a:r>
            <a:endParaRPr lang="en-US" altLang="tr-TR" sz="3200" b="1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35696" y="1916832"/>
            <a:ext cx="72008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tr-TR" altLang="tr-TR" sz="2400" b="1" dirty="0" smtClean="0">
                <a:solidFill>
                  <a:srgbClr val="000000"/>
                </a:solidFill>
              </a:rPr>
              <a:t>1- E-devlet Şifresi</a:t>
            </a:r>
          </a:p>
          <a:p>
            <a:endParaRPr lang="tr-TR" altLang="tr-TR" sz="2400" b="1" dirty="0" smtClean="0">
              <a:solidFill>
                <a:srgbClr val="000000"/>
              </a:solidFill>
            </a:endParaRPr>
          </a:p>
          <a:p>
            <a:r>
              <a:rPr lang="tr-TR" altLang="tr-TR" sz="2400" b="1" dirty="0" smtClean="0">
                <a:solidFill>
                  <a:srgbClr val="000000"/>
                </a:solidFill>
              </a:rPr>
              <a:t>2- Ulaştırma ve Altyapı Bakanlığı tarafından Operatör Yetkilendirmesi (Bölge Müdürlükleri) </a:t>
            </a:r>
          </a:p>
          <a:p>
            <a:r>
              <a:rPr lang="tr-TR" altLang="tr-TR" sz="2400" b="1" dirty="0" smtClean="0">
                <a:solidFill>
                  <a:srgbClr val="000000"/>
                </a:solidFill>
              </a:rPr>
              <a:t>veya</a:t>
            </a:r>
            <a:endParaRPr lang="tr-TR" altLang="tr-TR" sz="2400" b="1" dirty="0">
              <a:solidFill>
                <a:srgbClr val="000000"/>
              </a:solidFill>
            </a:endParaRPr>
          </a:p>
          <a:p>
            <a:r>
              <a:rPr lang="tr-TR" altLang="tr-TR" sz="2400" b="1" i="1" dirty="0" smtClean="0">
                <a:solidFill>
                  <a:srgbClr val="000000"/>
                </a:solidFill>
              </a:rPr>
              <a:t>Firma Yetkilisi Tarafından E-devlet Yetkilendirmesi</a:t>
            </a:r>
            <a:endParaRPr lang="en-US" altLang="tr-TR" sz="2400" b="1" i="1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35696" y="5157192"/>
            <a:ext cx="6934200" cy="101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just"/>
            <a:r>
              <a:rPr lang="tr-TR" altLang="tr-TR" sz="2000" b="1" i="1" dirty="0" smtClean="0">
                <a:solidFill>
                  <a:srgbClr val="FF0000"/>
                </a:solidFill>
              </a:rPr>
              <a:t>***E-devlet üzerinden veri transferi yapacak taşımacı herhangi bir kısıtlama olmaksızın istediği yerden, istediği bilgisayar, tablet veya cep telefonu üzerinden veri transferi yapabilir. </a:t>
            </a:r>
            <a:endParaRPr lang="en-US" altLang="tr-T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7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715963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rgbClr val="000000"/>
                </a:solidFill>
              </a:rPr>
              <a:t>U-ETDS Veri Transferi </a:t>
            </a:r>
            <a:endParaRPr lang="en-US" altLang="tr-TR" sz="4000" b="1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03147" y="994795"/>
            <a:ext cx="693420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endParaRPr lang="en-US" altLang="tr-TR" sz="4000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517233"/>
            <a:ext cx="7380312" cy="134076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036168" y="4945409"/>
            <a:ext cx="2901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rgbClr val="FF0000"/>
                </a:solidFill>
              </a:rPr>
              <a:t>www.turkiye.gov.tr</a:t>
            </a:r>
            <a:endParaRPr lang="tr-TR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123728" y="1887399"/>
            <a:ext cx="69249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tr-TR" sz="4000" dirty="0">
              <a:solidFill>
                <a:srgbClr val="0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801" y="1013946"/>
            <a:ext cx="7431853" cy="4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0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owerpoint-template-24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1984CC"/>
      </a:lt2>
      <a:accent1>
        <a:srgbClr val="0960AF"/>
      </a:accent1>
      <a:accent2>
        <a:srgbClr val="05438C"/>
      </a:accent2>
      <a:accent3>
        <a:srgbClr val="FFFFFF"/>
      </a:accent3>
      <a:accent4>
        <a:srgbClr val="404040"/>
      </a:accent4>
      <a:accent5>
        <a:srgbClr val="AAB6D4"/>
      </a:accent5>
      <a:accent6>
        <a:srgbClr val="043C7E"/>
      </a:accent6>
      <a:hlink>
        <a:srgbClr val="02306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2_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12557</TotalTime>
  <Words>499</Words>
  <Application>Microsoft Office PowerPoint</Application>
  <PresentationFormat>Ekran Gösterisi (4:3)</PresentationFormat>
  <Paragraphs>134</Paragraphs>
  <Slides>27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powerpoint-template-24</vt:lpstr>
      <vt:lpstr>İyon</vt:lpstr>
      <vt:lpstr>2_powerpoint-template-24</vt:lpstr>
      <vt:lpstr>U-ETDS</vt:lpstr>
      <vt:lpstr>Slayt 2</vt:lpstr>
      <vt:lpstr>Slayt 3</vt:lpstr>
      <vt:lpstr>Slayt 4</vt:lpstr>
      <vt:lpstr>Yük Taşımacılığı Verileri</vt:lpstr>
      <vt:lpstr>Slayt 6</vt:lpstr>
      <vt:lpstr>U-ETDS Veri Transferi </vt:lpstr>
      <vt:lpstr>E-Devlet ten Veri transferi yapabilmek için neler gerekiyor?</vt:lpstr>
      <vt:lpstr>U-ETDS Veri Transferi </vt:lpstr>
      <vt:lpstr>U-ETDS Veri Transferi</vt:lpstr>
      <vt:lpstr>Web-Servis ile veri transferi yapabilmek için neler gerekiyor?</vt:lpstr>
      <vt:lpstr>U-ETDS Veri Transferi</vt:lpstr>
      <vt:lpstr>Mobil Veri transferi yapabilmek için neler gerekiyor?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Ulaştırma Elektronik Takip ve Denetim Sistemi   (U-ETDS)</dc:title>
  <dc:creator>Dursun SAVAŞ</dc:creator>
  <cp:lastModifiedBy>ETO98</cp:lastModifiedBy>
  <cp:revision>231</cp:revision>
  <dcterms:created xsi:type="dcterms:W3CDTF">2019-02-04T08:01:30Z</dcterms:created>
  <dcterms:modified xsi:type="dcterms:W3CDTF">2019-10-04T06:31:31Z</dcterms:modified>
</cp:coreProperties>
</file>