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7" r:id="rId4"/>
    <p:sldId id="311" r:id="rId5"/>
    <p:sldId id="302" r:id="rId6"/>
    <p:sldId id="306" r:id="rId7"/>
    <p:sldId id="309" r:id="rId8"/>
    <p:sldId id="312" r:id="rId9"/>
    <p:sldId id="308" r:id="rId10"/>
    <p:sldId id="28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0D0"/>
    <a:srgbClr val="0B0670"/>
    <a:srgbClr val="43CEFF"/>
    <a:srgbClr val="FF3399"/>
    <a:srgbClr val="CC3399"/>
    <a:srgbClr val="70AC2E"/>
    <a:srgbClr val="C19FFF"/>
    <a:srgbClr val="CAB4EA"/>
    <a:srgbClr val="D3B5E9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2B729-B071-4D09-8838-C9F870738F9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3D1D-F533-49A7-ACDB-51407E194F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67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7CB6-7831-4531-9D8B-373EBB1CB2BD}" type="datetimeFigureOut">
              <a:rPr lang="tr-TR" smtClean="0"/>
              <a:pPr/>
              <a:t>03.10.2023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3640-91BB-4820-946A-30BE0F0AE4E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76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4192525"/>
            <a:ext cx="777240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2073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3860D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F02F-449A-40DA-AE5F-D4EB8C797847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3AD4-BF65-4D12-B0FC-0301417E6FD6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179-5E17-4F8A-9923-DEC4CBC9949A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B98E-7D8C-4836-A7D2-D1CFE49B296B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766098"/>
          </a:xfrm>
        </p:spPr>
        <p:txBody>
          <a:bodyPr/>
          <a:lstStyle>
            <a:lvl1pPr>
              <a:defRPr sz="2800">
                <a:solidFill>
                  <a:srgbClr val="3860D0"/>
                </a:solidFill>
              </a:defRPr>
            </a:lvl1pPr>
            <a:lvl2pPr>
              <a:defRPr>
                <a:solidFill>
                  <a:srgbClr val="3860D0"/>
                </a:solidFill>
              </a:defRPr>
            </a:lvl2pPr>
            <a:lvl3pPr>
              <a:defRPr>
                <a:solidFill>
                  <a:srgbClr val="3860D0"/>
                </a:solidFill>
              </a:defRPr>
            </a:lvl3pPr>
            <a:lvl4pPr>
              <a:defRPr>
                <a:solidFill>
                  <a:srgbClr val="3860D0"/>
                </a:solidFill>
              </a:defRPr>
            </a:lvl4pPr>
            <a:lvl5pPr>
              <a:defRPr>
                <a:solidFill>
                  <a:srgbClr val="3860D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rgbClr val="3860D0"/>
                </a:solidFill>
              </a:defRPr>
            </a:lvl1pPr>
            <a:lvl2pPr>
              <a:defRPr>
                <a:solidFill>
                  <a:srgbClr val="3860D0"/>
                </a:solidFill>
              </a:defRPr>
            </a:lvl2pPr>
            <a:lvl3pPr>
              <a:defRPr>
                <a:solidFill>
                  <a:srgbClr val="3860D0"/>
                </a:solidFill>
              </a:defRPr>
            </a:lvl3pPr>
            <a:lvl4pPr>
              <a:defRPr>
                <a:solidFill>
                  <a:srgbClr val="3860D0"/>
                </a:solidFill>
              </a:defRPr>
            </a:lvl4pPr>
            <a:lvl5pPr>
              <a:defRPr>
                <a:solidFill>
                  <a:srgbClr val="3860D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0BD5-0592-4230-B44C-606579595EFA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DE75-C313-4894-A782-9C078763D1D2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9458-A6A6-43CD-9E01-DC9B212EC5D7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7302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0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360065"/>
            <a:ext cx="4040188" cy="3035058"/>
          </a:xfrm>
        </p:spPr>
        <p:txBody>
          <a:bodyPr/>
          <a:lstStyle>
            <a:lvl1pPr>
              <a:defRPr sz="2400">
                <a:solidFill>
                  <a:srgbClr val="3860D0"/>
                </a:solidFill>
              </a:defRPr>
            </a:lvl1pPr>
            <a:lvl2pPr>
              <a:defRPr sz="2000">
                <a:solidFill>
                  <a:srgbClr val="3860D0"/>
                </a:solidFill>
              </a:defRPr>
            </a:lvl2pPr>
            <a:lvl3pPr>
              <a:defRPr sz="1800">
                <a:solidFill>
                  <a:srgbClr val="3860D0"/>
                </a:solidFill>
              </a:defRPr>
            </a:lvl3pPr>
            <a:lvl4pPr>
              <a:defRPr sz="1600">
                <a:solidFill>
                  <a:srgbClr val="3860D0"/>
                </a:solidFill>
              </a:defRPr>
            </a:lvl4pPr>
            <a:lvl5pPr>
              <a:defRPr sz="1600">
                <a:solidFill>
                  <a:srgbClr val="3860D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302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0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035058"/>
          </a:xfrm>
        </p:spPr>
        <p:txBody>
          <a:bodyPr/>
          <a:lstStyle>
            <a:lvl1pPr>
              <a:defRPr sz="2400">
                <a:solidFill>
                  <a:srgbClr val="3860D0"/>
                </a:solidFill>
              </a:defRPr>
            </a:lvl1pPr>
            <a:lvl2pPr>
              <a:defRPr sz="2000">
                <a:solidFill>
                  <a:srgbClr val="3860D0"/>
                </a:solidFill>
              </a:defRPr>
            </a:lvl2pPr>
            <a:lvl3pPr>
              <a:defRPr sz="1800">
                <a:solidFill>
                  <a:srgbClr val="3860D0"/>
                </a:solidFill>
              </a:defRPr>
            </a:lvl3pPr>
            <a:lvl4pPr>
              <a:defRPr sz="1600">
                <a:solidFill>
                  <a:srgbClr val="3860D0"/>
                </a:solidFill>
              </a:defRPr>
            </a:lvl4pPr>
            <a:lvl5pPr>
              <a:defRPr sz="1600">
                <a:solidFill>
                  <a:srgbClr val="3860D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B254-FF23-497F-8DE5-AB553D3141A6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E724-830A-46AB-A26F-F63A40CCA19A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0379-99A1-4F03-94F8-FF50F2BDE4F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C0B4-7159-40CF-9F2F-2E93F7A6E748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taum@tobb.org.t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staumanaliz.tobb.org.t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staumanalizws.tobb.org.tr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staumkayit.tobb.org.tr/" TargetMode="Externa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818180"/>
            <a:ext cx="6400800" cy="1068935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007" y="4192525"/>
            <a:ext cx="7015281" cy="1832460"/>
          </a:xfrm>
        </p:spPr>
        <p:txBody>
          <a:bodyPr>
            <a:normAutofit/>
          </a:bodyPr>
          <a:lstStyle/>
          <a:p>
            <a:r>
              <a:rPr lang="tr-TR" sz="3100" b="1" dirty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SAYISAL TAKOGRAF </a:t>
            </a:r>
            <a:br>
              <a:rPr lang="tr-TR" sz="3100" b="1" dirty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b="1" dirty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UYGULAMASI </a:t>
            </a:r>
            <a:br>
              <a:rPr lang="tr-TR" sz="3100" b="1" dirty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b="1" dirty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BİLGİLENDİRME SEMİNERLERİ</a:t>
            </a:r>
            <a:endParaRPr lang="en-US" sz="3100" dirty="0">
              <a:solidFill>
                <a:srgbClr val="0B0670"/>
              </a:solidFill>
            </a:endParaRPr>
          </a:p>
        </p:txBody>
      </p:sp>
      <p:pic>
        <p:nvPicPr>
          <p:cNvPr id="4" name="Picture 2" descr="C:\Users\MELIKE KORU\Desktop\Projects\DataAnalysev1.2\DataAnalyse\DataAnalyse\Images\tobb_logo-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341964"/>
            <a:ext cx="916230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6172-7405-4C07-BE5A-0F436F94120D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Resim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00" y="308473"/>
            <a:ext cx="1439365" cy="1135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601670" y="915991"/>
            <a:ext cx="8229600" cy="458115"/>
          </a:xfrm>
        </p:spPr>
        <p:txBody>
          <a:bodyPr>
            <a:noAutofit/>
          </a:bodyPr>
          <a:lstStyle/>
          <a:p>
            <a:r>
              <a:rPr lang="tr-TR" altLang="tr-TR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Nasıl Ulaşırım?</a:t>
            </a:r>
            <a:br>
              <a:rPr lang="fr-FR" altLang="tr-TR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ct val="20000"/>
              </a:spcAft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20000"/>
              </a:spcAft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il merkezinde 80 Odada 165 Personel ile hizmet veriyoruz.</a:t>
            </a:r>
          </a:p>
          <a:p>
            <a:pPr algn="just">
              <a:spcAft>
                <a:spcPct val="20000"/>
              </a:spcAft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Çağrı Merkezimiz </a:t>
            </a:r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444 95 59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nolu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telefondan 7/24 hizmet vermektedir.</a:t>
            </a:r>
          </a:p>
          <a:p>
            <a:pPr algn="just">
              <a:spcAft>
                <a:spcPct val="20000"/>
              </a:spcAft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TOBB bünyesinde kurulu yardım masamız da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staum@tobb.org.tr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adresine gelen soruları en kısa sürede yanıtlamaktadır.</a:t>
            </a:r>
          </a:p>
          <a:p>
            <a:endParaRPr lang="tr-TR" sz="2400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818180"/>
            <a:ext cx="6400800" cy="1068935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5" y="4650640"/>
            <a:ext cx="6251756" cy="122163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B06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Teşekkürler…</a:t>
            </a:r>
            <a:endParaRPr lang="en-US" dirty="0">
              <a:solidFill>
                <a:srgbClr val="0B0670"/>
              </a:solidFill>
            </a:endParaRPr>
          </a:p>
        </p:txBody>
      </p:sp>
      <p:pic>
        <p:nvPicPr>
          <p:cNvPr id="4" name="Picture 2" descr="C:\Users\MELIKE KORU\Desktop\Projects\DataAnalysev1.2\DataAnalyse\DataAnalyse\Images\tobb_logo-v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2655575"/>
            <a:ext cx="1985165" cy="19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2F5D-8C48-4FD0-AA21-A250BFAA3D9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4375" y="680310"/>
            <a:ext cx="8229600" cy="458115"/>
          </a:xfrm>
        </p:spPr>
        <p:txBody>
          <a:bodyPr>
            <a:noAutofit/>
          </a:bodyPr>
          <a:lstStyle/>
          <a:p>
            <a:r>
              <a:rPr lang="tr-TR" sz="2800" b="1" dirty="0"/>
              <a:t>Sayısal </a:t>
            </a:r>
            <a:r>
              <a:rPr lang="tr-TR" sz="2800" b="1" dirty="0" err="1"/>
              <a:t>Takograf</a:t>
            </a:r>
            <a:r>
              <a:rPr lang="tr-TR" sz="2800" b="1" dirty="0"/>
              <a:t> Sürücü ve Şirket Verilerinin Toplanması, Saklanması ve 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317" y="1596540"/>
            <a:ext cx="8093365" cy="2290575"/>
          </a:xfrm>
        </p:spPr>
        <p:txBody>
          <a:bodyPr>
            <a:noAutofit/>
          </a:bodyPr>
          <a:lstStyle/>
          <a:p>
            <a:endParaRPr lang="tr-TR" dirty="0"/>
          </a:p>
          <a:p>
            <a:r>
              <a:rPr lang="tr-TR" dirty="0"/>
              <a:t>Yasal Dayanak: </a:t>
            </a:r>
          </a:p>
          <a:p>
            <a:pPr marL="0" indent="0" algn="just">
              <a:buNone/>
            </a:pPr>
            <a:r>
              <a:rPr lang="tr-TR" dirty="0"/>
              <a:t>T.C. Ulaştırma ve Altyapı Bakanlığı, Karayolu Düzenleme Genel Müdürlüğü’nün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09.03.2017</a:t>
            </a:r>
            <a:r>
              <a:rPr lang="tr-TR" dirty="0"/>
              <a:t> tarihli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2017/KDGM-4/ST</a:t>
            </a:r>
            <a:r>
              <a:rPr lang="tr-TR" dirty="0"/>
              <a:t> sayılı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Genelge</a:t>
            </a:r>
            <a:r>
              <a:rPr lang="tr-TR" dirty="0"/>
              <a:t>si’nin 5. maddesi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CE7-1B66-4075-B66B-2525827E8E3D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b="60760"/>
          <a:stretch/>
        </p:blipFill>
        <p:spPr>
          <a:xfrm>
            <a:off x="754375" y="4192525"/>
            <a:ext cx="3917656" cy="152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iteKiosk\AppData\Local\Microsoft\Windows\Temporary Internet Files\Content.IE5\DG59GNQ8\800px-Bus.svg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4039820"/>
            <a:ext cx="3359510" cy="237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9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Uygulamadan Kimler Sorumlu?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596540"/>
            <a:ext cx="8551480" cy="25959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Yetki belgesi sahipleri (Araç Ünitesi ve Sürücü kartındaki veriler)</a:t>
            </a:r>
          </a:p>
          <a:p>
            <a:r>
              <a:rPr lang="tr-TR" sz="2400" dirty="0"/>
              <a:t>Sürücü kartı sahipleri (Sürücü kartındaki veriler)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A78-E9FD-45D7-89A9-7E4A928CF209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30" y="3429000"/>
            <a:ext cx="2183450" cy="2475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300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Kaydedilen Verilerin İndirilmesi &amp; Yüklenmesi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570706" y="2134762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İndirme Yöntemleri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5025" y="2126045"/>
            <a:ext cx="4041775" cy="639762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Yükleme Yöntemleri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16491" y="1657308"/>
            <a:ext cx="606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/>
              <a:t>Sürücü Kartında Kaydedilen Veriler için;</a:t>
            </a:r>
            <a:endParaRPr lang="en-US" sz="2800" b="1" u="sng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01670" y="2818180"/>
            <a:ext cx="4191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Takograf</a:t>
            </a:r>
            <a:r>
              <a:rPr lang="tr-TR" dirty="0"/>
              <a:t> cihazı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Veri indirme cihazı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Uzaktan veri indirme çözümü üzerinden</a:t>
            </a:r>
            <a:endParaRPr lang="en-US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5491890" y="2788057"/>
            <a:ext cx="243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Web üzerinden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Webservis</a:t>
            </a:r>
            <a:r>
              <a:rPr lang="tr-TR" dirty="0"/>
              <a:t>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Kiosklar</a:t>
            </a:r>
            <a:r>
              <a:rPr lang="tr-TR" dirty="0"/>
              <a:t> üzerinden</a:t>
            </a:r>
            <a:endParaRPr lang="en-US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70706" y="4007897"/>
            <a:ext cx="604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/>
              <a:t>Araç Ünitesinde Kaydedilen Veriler için;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626295" y="5222956"/>
            <a:ext cx="4191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Takograf</a:t>
            </a:r>
            <a:r>
              <a:rPr lang="tr-TR" dirty="0"/>
              <a:t> cihazı üzerinden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Uzaktan veri indirme çözümü üzerinden</a:t>
            </a:r>
            <a:endParaRPr lang="en-US" dirty="0"/>
          </a:p>
          <a:p>
            <a:endParaRPr lang="en-US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544095" y="5222956"/>
            <a:ext cx="243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Web üzerinden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Webservis</a:t>
            </a:r>
            <a:r>
              <a:rPr lang="tr-TR" dirty="0"/>
              <a:t> üzerinden</a:t>
            </a:r>
          </a:p>
          <a:p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75952" y="4643560"/>
            <a:ext cx="2642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386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İndirme Yöntemleri</a:t>
            </a:r>
            <a:endParaRPr lang="en-US" sz="2400" b="1" dirty="0">
              <a:solidFill>
                <a:srgbClr val="386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488230" y="4571684"/>
            <a:ext cx="2735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386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Yükleme Yöntemleri</a:t>
            </a:r>
            <a:endParaRPr lang="en-US" sz="2400" b="1" dirty="0">
              <a:solidFill>
                <a:srgbClr val="386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2372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610820"/>
          </a:xfrm>
        </p:spPr>
        <p:txBody>
          <a:bodyPr>
            <a:norm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Sürücü Kartında Kaydedilen Verilerimi Nasıl İndireceğim?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2428860" y="1571612"/>
            <a:ext cx="4040188" cy="639762"/>
          </a:xfrm>
        </p:spPr>
        <p:txBody>
          <a:bodyPr/>
          <a:lstStyle/>
          <a:p>
            <a:pPr algn="ctr"/>
            <a:r>
              <a:rPr lang="tr-TR" dirty="0"/>
              <a:t>İndirme Yöntemleri</a:t>
            </a:r>
            <a:endParaRPr lang="en-US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Takograf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cihazı üzerinden</a:t>
            </a:r>
          </a:p>
          <a:p>
            <a:pPr marL="0" indent="0">
              <a:buNone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Takograf cihazının ön yüzünde bulunan girişe veri indirme cihazı veya veri indirme çözümü barındıran tablet/bilgisayar kablolarının bağlanması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4"/>
          </p:nvPr>
        </p:nvSpPr>
        <p:spPr>
          <a:xfrm>
            <a:off x="4860828" y="2339151"/>
            <a:ext cx="4174095" cy="3037693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Uzaktan veri indirme çözümü ile indirme</a:t>
            </a:r>
          </a:p>
          <a:p>
            <a:pPr marL="0" indent="0">
              <a:buNone/>
            </a:pPr>
            <a:r>
              <a:rPr lang="tr-TR" sz="1400" dirty="0"/>
              <a:t>Sürücü kartı </a:t>
            </a:r>
            <a:r>
              <a:rPr lang="tr-TR" sz="1400" dirty="0" err="1"/>
              <a:t>takograf</a:t>
            </a:r>
            <a:r>
              <a:rPr lang="tr-TR" sz="1400" dirty="0"/>
              <a:t> cihazının 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birinci</a:t>
            </a:r>
            <a:r>
              <a:rPr lang="tr-TR" sz="1400" dirty="0"/>
              <a:t> kart girişine, şirket kartı ise şirket merkezindeki veri indirme cihazı veya bilgisayara bağlı 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 okuyucu</a:t>
            </a:r>
            <a:r>
              <a:rPr lang="tr-TR" sz="1400" dirty="0"/>
              <a:t>ya takılması ve verilerin şirket merkezine indirilmesi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12 Metin kutusu"/>
          <p:cNvSpPr txBox="1"/>
          <p:nvPr/>
        </p:nvSpPr>
        <p:spPr>
          <a:xfrm>
            <a:off x="714349" y="4572008"/>
            <a:ext cx="35719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Veri indirme cihazı üzerinden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3860D0"/>
                </a:solidFill>
              </a:rPr>
              <a:t>Sürücü kartı verisinin, </a:t>
            </a:r>
            <a:r>
              <a:rPr lang="tr-TR" sz="1400" b="1" dirty="0">
                <a:solidFill>
                  <a:srgbClr val="386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 okuyucu</a:t>
            </a:r>
            <a:r>
              <a:rPr lang="tr-TR" sz="1400" dirty="0">
                <a:solidFill>
                  <a:srgbClr val="3860D0"/>
                </a:solidFill>
              </a:rPr>
              <a:t> sistemi üzerinden indirilmesi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14" name="Resim 9"/>
          <p:cNvPicPr>
            <a:picLocks noChangeAspect="1"/>
          </p:cNvPicPr>
          <p:nvPr/>
        </p:nvPicPr>
        <p:blipFill rotWithShape="1">
          <a:blip r:embed="rId2" cstate="print"/>
          <a:srcRect l="25467" t="6413" r="25740" b="26252"/>
          <a:stretch/>
        </p:blipFill>
        <p:spPr>
          <a:xfrm>
            <a:off x="1042396" y="3504277"/>
            <a:ext cx="2468762" cy="1234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40" y="5790967"/>
            <a:ext cx="1121918" cy="7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83" y="5895764"/>
            <a:ext cx="923564" cy="92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13" y="4121467"/>
            <a:ext cx="1149960" cy="92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8" y="4341206"/>
            <a:ext cx="1378560" cy="11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58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610820"/>
          </a:xfrm>
        </p:spPr>
        <p:txBody>
          <a:bodyPr>
            <a:norm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Araç Ünitesinde Kaydedilen Verilerimi Nasıl İndireceğim?</a:t>
            </a:r>
            <a:endParaRPr lang="en-US" sz="2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00298" y="1571612"/>
            <a:ext cx="4040188" cy="639762"/>
          </a:xfrm>
        </p:spPr>
        <p:txBody>
          <a:bodyPr/>
          <a:lstStyle/>
          <a:p>
            <a:pPr algn="ctr"/>
            <a:r>
              <a:rPr lang="tr-TR" dirty="0"/>
              <a:t>İndirme Yöntemleri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Takograf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cihazı üzerinden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Uzaktan veri indirme çözümü ile indirme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tr-TR" sz="2800" dirty="0"/>
          </a:p>
          <a:p>
            <a:endParaRPr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4" descr="uzaktan veri indirme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357826"/>
            <a:ext cx="2069753" cy="104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1146175" cy="13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214686"/>
            <a:ext cx="1527050" cy="9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5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Sürücü Kartında ve Araç Ünitelerinde Kaydedilen Verilerimi Nasıl Yükleyeceğim?</a:t>
            </a:r>
            <a:endParaRPr lang="tr-TR" sz="2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1670" y="2360064"/>
            <a:ext cx="4035120" cy="4165279"/>
          </a:xfrm>
        </p:spPr>
        <p:txBody>
          <a:bodyPr/>
          <a:lstStyle/>
          <a:p>
            <a:pPr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Web üzerinden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Kiosklar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üzerinden (sürücüler için)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1000100" y="2714620"/>
            <a:ext cx="29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https://staumanaliz.tobb.org.tr</a:t>
            </a:r>
            <a:endParaRPr lang="tr-TR" dirty="0"/>
          </a:p>
        </p:txBody>
      </p:sp>
      <p:pic>
        <p:nvPicPr>
          <p:cNvPr id="10" name="Resi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9286" r="8235" b="8324"/>
          <a:stretch>
            <a:fillRect/>
          </a:stretch>
        </p:blipFill>
        <p:spPr bwMode="auto">
          <a:xfrm>
            <a:off x="1357290" y="3143248"/>
            <a:ext cx="1907043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11 Metin kutusu"/>
          <p:cNvSpPr txBox="1"/>
          <p:nvPr/>
        </p:nvSpPr>
        <p:spPr>
          <a:xfrm>
            <a:off x="642910" y="4357694"/>
            <a:ext cx="39290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Webservis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üzerinden</a:t>
            </a:r>
          </a:p>
          <a:p>
            <a:pPr algn="just"/>
            <a:r>
              <a:rPr lang="tr-TR" dirty="0">
                <a:cs typeface="Times New Roman" panose="02020603050405020304" pitchFamily="18" charset="0"/>
                <a:hlinkClick r:id="rId4"/>
              </a:rPr>
              <a:t>https://staumkayit.tobb.org.tr</a:t>
            </a: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https://staumanalizws.tobb.org.tr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286388"/>
            <a:ext cx="1985774" cy="111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Yer Tutucusu 7"/>
          <p:cNvSpPr>
            <a:spLocks noGrp="1"/>
          </p:cNvSpPr>
          <p:nvPr>
            <p:ph type="body" idx="1"/>
          </p:nvPr>
        </p:nvSpPr>
        <p:spPr>
          <a:xfrm>
            <a:off x="2357422" y="1714488"/>
            <a:ext cx="4040188" cy="639762"/>
          </a:xfrm>
        </p:spPr>
        <p:txBody>
          <a:bodyPr/>
          <a:lstStyle/>
          <a:p>
            <a:pPr algn="ctr"/>
            <a:r>
              <a:rPr lang="tr-TR" dirty="0"/>
              <a:t>Yükleme Yöntemleri</a:t>
            </a: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23628" r="13784" b="11515"/>
          <a:stretch/>
        </p:blipFill>
        <p:spPr bwMode="auto">
          <a:xfrm>
            <a:off x="4643438" y="2786058"/>
            <a:ext cx="4004441" cy="25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sim" descr="Adsız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4929198"/>
            <a:ext cx="997385" cy="785818"/>
          </a:xfrm>
          <a:prstGeom prst="rect">
            <a:avLst/>
          </a:prstGeom>
        </p:spPr>
      </p:pic>
      <p:pic>
        <p:nvPicPr>
          <p:cNvPr id="22" name="21 Resim" descr="Adsız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5072074"/>
            <a:ext cx="544028" cy="428628"/>
          </a:xfrm>
          <a:prstGeom prst="rect">
            <a:avLst/>
          </a:prstGeom>
        </p:spPr>
      </p:pic>
      <p:pic>
        <p:nvPicPr>
          <p:cNvPr id="23" name="22 Resim" descr="Adsız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4500562" y="2786058"/>
            <a:ext cx="571504" cy="264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1285852" y="428604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Kurulumu Tamamlanmış Olan </a:t>
            </a:r>
            <a:r>
              <a:rPr lang="tr-TR" altLang="tr-TR" sz="2400" dirty="0" err="1">
                <a:solidFill>
                  <a:srgbClr val="3860D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Kiosklar</a:t>
            </a:r>
            <a:endParaRPr lang="tr-TR" altLang="tr-TR" sz="2400" dirty="0">
              <a:solidFill>
                <a:srgbClr val="3860D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Lojistik Üssü 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Kırıkkale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Kırşehir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Sivrihisar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UKAT İzmir TIR Parkı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Çeşme Limanı</a:t>
            </a:r>
          </a:p>
          <a:p>
            <a:pPr>
              <a:buNone/>
            </a:pPr>
            <a:endParaRPr lang="tr-TR" altLang="tr-TR" sz="2400" dirty="0">
              <a:solidFill>
                <a:srgbClr val="386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Afyon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Balıkesir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Gaziantep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Malatya</a:t>
            </a:r>
          </a:p>
          <a:p>
            <a:r>
              <a:rPr lang="tr-TR" altLang="tr-TR" sz="2400" dirty="0">
                <a:solidFill>
                  <a:srgbClr val="386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Kayseri</a:t>
            </a:r>
          </a:p>
          <a:p>
            <a:endParaRPr lang="tr-TR" altLang="tr-TR" sz="2400" dirty="0">
              <a:solidFill>
                <a:srgbClr val="386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F94B-D722-4559-AA0F-E1E7E6D9476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7866" y="680310"/>
            <a:ext cx="8229600" cy="458115"/>
          </a:xfrm>
        </p:spPr>
        <p:txBody>
          <a:bodyPr>
            <a:noAutofit/>
          </a:bodyPr>
          <a:lstStyle/>
          <a:p>
            <a:r>
              <a:rPr lang="tr-TR" sz="2800" b="1" dirty="0"/>
              <a:t>Yüklenen Dosya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doğru ve imzalı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indirilmesi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Oynanmış, bozulmuş, müdahale edilmiş verilerin TOBB’da kurulan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veritabanına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yüklenmesine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izin verilmemesi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olmayan veri yüklenmeye çalışıldığında çeşitli hata kodlarıyla sistemin </a:t>
            </a:r>
            <a:r>
              <a:rPr lang="tr-TR" alt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uyarıda bulunması ve yüklemeye izin vermemesi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DD3-6E2E-4F72-9B7D-078416D35C11}" type="datetime1">
              <a:rPr lang="tr-TR" smtClean="0"/>
              <a:pPr/>
              <a:t>03.10.2023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418</Words>
  <Application>Microsoft Office PowerPoint</Application>
  <PresentationFormat>Ekran Gösterisi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SAYISAL TAKOGRAF  UYGULAMASI  BİLGİLENDİRME SEMİNERLERİ</vt:lpstr>
      <vt:lpstr>Sayısal Takograf Sürücü ve Şirket Verilerinin Toplanması, Saklanması ve Analizi</vt:lpstr>
      <vt:lpstr>Uygulamadan Kimler Sorumlu?</vt:lpstr>
      <vt:lpstr>Kaydedilen Verilerin İndirilmesi &amp; Yüklenmesi</vt:lpstr>
      <vt:lpstr>Sürücü Kartında Kaydedilen Verilerimi Nasıl İndireceğim?</vt:lpstr>
      <vt:lpstr>Araç Ünitesinde Kaydedilen Verilerimi Nasıl İndireceğim?</vt:lpstr>
      <vt:lpstr>Sürücü Kartında ve Araç Ünitelerinde Kaydedilen Verilerimi Nasıl Yükleyeceğim?</vt:lpstr>
      <vt:lpstr>                            Kurulumu Tamamlanmış Olan Kiosklar</vt:lpstr>
      <vt:lpstr>Yüklenen Dosya</vt:lpstr>
      <vt:lpstr>Size Nasıl Ulaşırım? </vt:lpstr>
      <vt:lpstr>Teşekkürler…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karaman tso</cp:lastModifiedBy>
  <cp:revision>145</cp:revision>
  <cp:lastPrinted>2019-04-10T14:24:53Z</cp:lastPrinted>
  <dcterms:created xsi:type="dcterms:W3CDTF">2013-08-21T19:17:07Z</dcterms:created>
  <dcterms:modified xsi:type="dcterms:W3CDTF">2023-10-03T08:56:13Z</dcterms:modified>
</cp:coreProperties>
</file>